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  <a:srgbClr val="009900"/>
    <a:srgbClr val="A50021"/>
    <a:srgbClr val="8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07.07.2014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07.07.2014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07.07.2014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07.07.2014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07.07.2014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07.07.2014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07.07.2014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07.07.2014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1115616" y="836712"/>
            <a:ext cx="7772400" cy="1975104"/>
          </a:xfrm>
          <a:prstGeom prst="rect">
            <a:avLst/>
          </a:prstGeom>
        </p:spPr>
        <p:txBody>
          <a:bodyPr>
            <a:normAutofit fontScale="82500" lnSpcReduction="2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КОМПЛЕКСНАЯ БЕЗОПАСНОСТЬ</a:t>
            </a:r>
            <a:br>
              <a:rPr kumimoji="0" lang="ru-RU" sz="4400" b="1" i="0" u="none" strike="noStrike" kern="1200" cap="none" spc="0" normalizeH="0" baseline="0" noProof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4400" b="1" i="0" u="none" strike="noStrike" kern="1200" cap="none" spc="0" normalizeH="0" baseline="0" noProof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МБДОУ «Детский сад № 98» </a:t>
            </a:r>
            <a:br>
              <a:rPr kumimoji="0" lang="ru-RU" sz="4400" b="1" i="0" u="none" strike="noStrike" kern="1200" cap="none" spc="0" normalizeH="0" baseline="0" noProof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4400" b="1" i="0" u="none" strike="noStrike" kern="1200" cap="none" spc="0" normalizeH="0" baseline="0" noProof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г. Чебоксары</a:t>
            </a:r>
            <a:r>
              <a:rPr kumimoji="0" lang="ru-RU" sz="44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4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4400" b="1" i="0" u="none" strike="noStrike" kern="1200" cap="none" spc="0" normalizeH="0" baseline="0" noProof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4" name="Picture 4" descr="P929002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2780928"/>
            <a:ext cx="4537075" cy="3403600"/>
          </a:xfrm>
          <a:prstGeom prst="rect">
            <a:avLst/>
          </a:prstGeom>
          <a:noFill/>
          <a:ln w="38100" cmpd="dbl">
            <a:solidFill>
              <a:srgbClr val="FFCCFF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39752" y="548680"/>
            <a:ext cx="53200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009900"/>
                </a:solidFill>
              </a:rPr>
              <a:t>Обеспечение пожарной безопасности</a:t>
            </a:r>
            <a:endParaRPr lang="ru-RU" sz="2400" b="1" dirty="0">
              <a:solidFill>
                <a:srgbClr val="0099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124744"/>
            <a:ext cx="5112568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990033"/>
                </a:solidFill>
              </a:rPr>
              <a:t>Законодательные акты, регламентирующие правила пожарной безопасности в образовательном учреждении</a:t>
            </a:r>
            <a:r>
              <a:rPr lang="ru-RU" dirty="0" smtClean="0">
                <a:solidFill>
                  <a:srgbClr val="990033"/>
                </a:solidFill>
              </a:rPr>
              <a:t>:</a:t>
            </a:r>
          </a:p>
          <a:p>
            <a:r>
              <a:rPr lang="ru-RU" dirty="0" smtClean="0"/>
              <a:t></a:t>
            </a:r>
            <a:r>
              <a:rPr lang="ru-RU" b="1" dirty="0" smtClean="0">
                <a:solidFill>
                  <a:srgbClr val="A50021"/>
                </a:solidFill>
              </a:rPr>
              <a:t>Федеральный закон от 21 декабря 1994 г. №69-ФЗ«О пожарной безопасности</a:t>
            </a:r>
            <a:r>
              <a:rPr lang="ru-RU" b="1" dirty="0" smtClean="0">
                <a:solidFill>
                  <a:srgbClr val="A50021"/>
                </a:solidFill>
              </a:rPr>
              <a:t>»;</a:t>
            </a:r>
          </a:p>
          <a:p>
            <a:r>
              <a:rPr lang="ru-RU" b="1" dirty="0" smtClean="0">
                <a:solidFill>
                  <a:srgbClr val="A50021"/>
                </a:solidFill>
              </a:rPr>
              <a:t></a:t>
            </a:r>
            <a:r>
              <a:rPr lang="ru-RU" b="1" dirty="0" smtClean="0">
                <a:solidFill>
                  <a:srgbClr val="A50021"/>
                </a:solidFill>
              </a:rPr>
              <a:t>Приказ МЧС России от 18 июня 2003 г. №313 «</a:t>
            </a:r>
            <a:r>
              <a:rPr lang="ru-RU" b="1" dirty="0" err="1" smtClean="0">
                <a:solidFill>
                  <a:srgbClr val="A50021"/>
                </a:solidFill>
              </a:rPr>
              <a:t>Обутверждении</a:t>
            </a:r>
            <a:r>
              <a:rPr lang="ru-RU" b="1" dirty="0" smtClean="0">
                <a:solidFill>
                  <a:srgbClr val="A50021"/>
                </a:solidFill>
              </a:rPr>
              <a:t> Правил пожарной безопасности </a:t>
            </a:r>
            <a:r>
              <a:rPr lang="ru-RU" b="1" dirty="0" err="1" smtClean="0">
                <a:solidFill>
                  <a:srgbClr val="A50021"/>
                </a:solidFill>
              </a:rPr>
              <a:t>вРоссийской</a:t>
            </a:r>
            <a:r>
              <a:rPr lang="ru-RU" b="1" dirty="0" smtClean="0">
                <a:solidFill>
                  <a:srgbClr val="A50021"/>
                </a:solidFill>
              </a:rPr>
              <a:t> Федерации</a:t>
            </a:r>
            <a:r>
              <a:rPr lang="ru-RU" b="1" dirty="0" smtClean="0">
                <a:solidFill>
                  <a:srgbClr val="A50021"/>
                </a:solidFill>
              </a:rPr>
              <a:t>»;</a:t>
            </a:r>
          </a:p>
          <a:p>
            <a:r>
              <a:rPr lang="ru-RU" b="1" dirty="0" smtClean="0">
                <a:solidFill>
                  <a:srgbClr val="A50021"/>
                </a:solidFill>
              </a:rPr>
              <a:t></a:t>
            </a:r>
            <a:r>
              <a:rPr lang="ru-RU" b="1" dirty="0" smtClean="0">
                <a:solidFill>
                  <a:srgbClr val="A50021"/>
                </a:solidFill>
              </a:rPr>
              <a:t>Приказ МЧС России от 16 марта 2007 г. №140 «</a:t>
            </a:r>
            <a:r>
              <a:rPr lang="ru-RU" b="1" dirty="0" err="1" smtClean="0">
                <a:solidFill>
                  <a:srgbClr val="A50021"/>
                </a:solidFill>
              </a:rPr>
              <a:t>Обутверждении</a:t>
            </a:r>
            <a:r>
              <a:rPr lang="ru-RU" b="1" dirty="0" smtClean="0">
                <a:solidFill>
                  <a:srgbClr val="A50021"/>
                </a:solidFill>
              </a:rPr>
              <a:t> Инструкции о порядке </a:t>
            </a:r>
            <a:r>
              <a:rPr lang="ru-RU" b="1" dirty="0" err="1" smtClean="0">
                <a:solidFill>
                  <a:srgbClr val="A50021"/>
                </a:solidFill>
              </a:rPr>
              <a:t>разработкиорганами</a:t>
            </a:r>
            <a:r>
              <a:rPr lang="ru-RU" b="1" dirty="0" smtClean="0">
                <a:solidFill>
                  <a:srgbClr val="A50021"/>
                </a:solidFill>
              </a:rPr>
              <a:t> исполнительной власти </a:t>
            </a:r>
            <a:r>
              <a:rPr lang="ru-RU" b="1" dirty="0" err="1" smtClean="0">
                <a:solidFill>
                  <a:srgbClr val="A50021"/>
                </a:solidFill>
              </a:rPr>
              <a:t>субъектовРоссийской</a:t>
            </a:r>
            <a:r>
              <a:rPr lang="ru-RU" b="1" dirty="0" smtClean="0">
                <a:solidFill>
                  <a:srgbClr val="A50021"/>
                </a:solidFill>
              </a:rPr>
              <a:t> Федерации, органами </a:t>
            </a:r>
            <a:r>
              <a:rPr lang="ru-RU" b="1" dirty="0" err="1" smtClean="0">
                <a:solidFill>
                  <a:srgbClr val="A50021"/>
                </a:solidFill>
              </a:rPr>
              <a:t>местногосамоуправления</a:t>
            </a:r>
            <a:r>
              <a:rPr lang="ru-RU" b="1" dirty="0" smtClean="0">
                <a:solidFill>
                  <a:srgbClr val="A50021"/>
                </a:solidFill>
              </a:rPr>
              <a:t> и организациями </a:t>
            </a:r>
            <a:r>
              <a:rPr lang="ru-RU" b="1" dirty="0" err="1" smtClean="0">
                <a:solidFill>
                  <a:srgbClr val="A50021"/>
                </a:solidFill>
              </a:rPr>
              <a:t>нормативныхдокументов</a:t>
            </a:r>
            <a:r>
              <a:rPr lang="ru-RU" b="1" dirty="0" smtClean="0">
                <a:solidFill>
                  <a:srgbClr val="A50021"/>
                </a:solidFill>
              </a:rPr>
              <a:t> по пожарной безопасности, введения </a:t>
            </a:r>
            <a:r>
              <a:rPr lang="ru-RU" b="1" dirty="0" err="1" smtClean="0">
                <a:solidFill>
                  <a:srgbClr val="A50021"/>
                </a:solidFill>
              </a:rPr>
              <a:t>ихв</a:t>
            </a:r>
            <a:r>
              <a:rPr lang="ru-RU" b="1" dirty="0" smtClean="0">
                <a:solidFill>
                  <a:srgbClr val="A50021"/>
                </a:solidFill>
              </a:rPr>
              <a:t> действие и применения</a:t>
            </a:r>
            <a:r>
              <a:rPr lang="ru-RU" b="1" dirty="0" smtClean="0">
                <a:solidFill>
                  <a:srgbClr val="A50021"/>
                </a:solidFill>
              </a:rPr>
              <a:t>»;</a:t>
            </a:r>
          </a:p>
          <a:p>
            <a:r>
              <a:rPr lang="ru-RU" b="1" dirty="0" smtClean="0">
                <a:solidFill>
                  <a:srgbClr val="A50021"/>
                </a:solidFill>
              </a:rPr>
              <a:t>Приказ </a:t>
            </a:r>
            <a:r>
              <a:rPr lang="ru-RU" b="1" dirty="0" err="1" smtClean="0">
                <a:solidFill>
                  <a:srgbClr val="A50021"/>
                </a:solidFill>
              </a:rPr>
              <a:t>Госкомобразования</a:t>
            </a:r>
            <a:r>
              <a:rPr lang="ru-RU" b="1" dirty="0" smtClean="0">
                <a:solidFill>
                  <a:srgbClr val="A50021"/>
                </a:solidFill>
              </a:rPr>
              <a:t> СССР от 4 июля 1989 г. №541 «О введении </a:t>
            </a:r>
            <a:r>
              <a:rPr lang="ru-RU" b="1" dirty="0" smtClean="0">
                <a:solidFill>
                  <a:srgbClr val="A50021"/>
                </a:solidFill>
              </a:rPr>
              <a:t>в действие </a:t>
            </a:r>
            <a:r>
              <a:rPr lang="ru-RU" b="1" dirty="0" smtClean="0">
                <a:solidFill>
                  <a:srgbClr val="A50021"/>
                </a:solidFill>
              </a:rPr>
              <a:t>правил пожарной безопасности</a:t>
            </a:r>
            <a:r>
              <a:rPr lang="ru-RU" b="1" dirty="0" smtClean="0">
                <a:solidFill>
                  <a:srgbClr val="A50021"/>
                </a:solidFill>
              </a:rPr>
              <a:t>».</a:t>
            </a:r>
            <a:endParaRPr lang="ru-RU" b="1" dirty="0">
              <a:solidFill>
                <a:srgbClr val="A50021"/>
              </a:solidFill>
            </a:endParaRPr>
          </a:p>
        </p:txBody>
      </p:sp>
      <p:pic>
        <p:nvPicPr>
          <p:cNvPr id="1026" name="Picture 2" descr="http://www.bookin.org.ru/book/93717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1556792"/>
            <a:ext cx="3114675" cy="43719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8424936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9900"/>
                </a:solidFill>
              </a:rPr>
              <a:t>Документы, разрабатываемые в образовательном учреждении по вопросам пожарной безопасности</a:t>
            </a:r>
            <a:r>
              <a:rPr lang="ru-RU" sz="2400" b="1" dirty="0" smtClean="0">
                <a:solidFill>
                  <a:srgbClr val="009900"/>
                </a:solidFill>
              </a:rPr>
              <a:t>:</a:t>
            </a:r>
          </a:p>
          <a:p>
            <a:r>
              <a:rPr lang="ru-RU" sz="2000" b="1" dirty="0" smtClean="0">
                <a:solidFill>
                  <a:srgbClr val="A50021"/>
                </a:solidFill>
              </a:rPr>
              <a:t> </a:t>
            </a:r>
            <a:r>
              <a:rPr lang="ru-RU" sz="2000" b="1" dirty="0" smtClean="0">
                <a:solidFill>
                  <a:srgbClr val="A50021"/>
                </a:solidFill>
              </a:rPr>
              <a:t>приказ руководителя образовательного учреждения о </a:t>
            </a:r>
            <a:r>
              <a:rPr lang="ru-RU" sz="2000" b="1" dirty="0" smtClean="0">
                <a:solidFill>
                  <a:srgbClr val="A50021"/>
                </a:solidFill>
              </a:rPr>
              <a:t>противопожарных мероприятиях </a:t>
            </a:r>
            <a:r>
              <a:rPr lang="ru-RU" sz="2000" b="1" dirty="0" smtClean="0">
                <a:solidFill>
                  <a:srgbClr val="A50021"/>
                </a:solidFill>
              </a:rPr>
              <a:t>и назначении ответственных за пожарную безопасность</a:t>
            </a:r>
            <a:r>
              <a:rPr lang="ru-RU" sz="2000" b="1" dirty="0" smtClean="0">
                <a:solidFill>
                  <a:srgbClr val="A50021"/>
                </a:solidFill>
              </a:rPr>
              <a:t>;</a:t>
            </a:r>
          </a:p>
          <a:p>
            <a:r>
              <a:rPr lang="ru-RU" sz="2000" b="1" dirty="0" smtClean="0">
                <a:solidFill>
                  <a:srgbClr val="A50021"/>
                </a:solidFill>
              </a:rPr>
              <a:t> </a:t>
            </a:r>
            <a:r>
              <a:rPr lang="ru-RU" sz="2000" b="1" dirty="0" smtClean="0">
                <a:solidFill>
                  <a:srgbClr val="A50021"/>
                </a:solidFill>
              </a:rPr>
              <a:t>инструкция о мерах пожарной безопасности в здании </a:t>
            </a:r>
            <a:r>
              <a:rPr lang="ru-RU" sz="2000" b="1" dirty="0" smtClean="0">
                <a:solidFill>
                  <a:srgbClr val="A50021"/>
                </a:solidFill>
              </a:rPr>
              <a:t>образовательного учреждения </a:t>
            </a:r>
            <a:r>
              <a:rPr lang="ru-RU" sz="2000" b="1" dirty="0" smtClean="0">
                <a:solidFill>
                  <a:srgbClr val="A50021"/>
                </a:solidFill>
              </a:rPr>
              <a:t>и на прилегающей территории</a:t>
            </a:r>
            <a:r>
              <a:rPr lang="ru-RU" sz="2000" b="1" dirty="0" smtClean="0">
                <a:solidFill>
                  <a:srgbClr val="A50021"/>
                </a:solidFill>
              </a:rPr>
              <a:t>;</a:t>
            </a:r>
          </a:p>
          <a:p>
            <a:r>
              <a:rPr lang="ru-RU" sz="2000" b="1" dirty="0" smtClean="0">
                <a:solidFill>
                  <a:srgbClr val="A50021"/>
                </a:solidFill>
              </a:rPr>
              <a:t> </a:t>
            </a:r>
            <a:r>
              <a:rPr lang="ru-RU" sz="2000" b="1" dirty="0" smtClean="0">
                <a:solidFill>
                  <a:srgbClr val="A50021"/>
                </a:solidFill>
              </a:rPr>
              <a:t>план действий администрации и персонала в случае пожара </a:t>
            </a:r>
            <a:r>
              <a:rPr lang="ru-RU" sz="2000" b="1" dirty="0" smtClean="0">
                <a:solidFill>
                  <a:srgbClr val="A50021"/>
                </a:solidFill>
              </a:rPr>
              <a:t>в образовательном </a:t>
            </a:r>
            <a:r>
              <a:rPr lang="ru-RU" sz="2000" b="1" dirty="0" smtClean="0">
                <a:solidFill>
                  <a:srgbClr val="A50021"/>
                </a:solidFill>
              </a:rPr>
              <a:t>учреждении</a:t>
            </a:r>
            <a:r>
              <a:rPr lang="ru-RU" sz="2000" b="1" dirty="0" smtClean="0">
                <a:solidFill>
                  <a:srgbClr val="A50021"/>
                </a:solidFill>
              </a:rPr>
              <a:t>;</a:t>
            </a:r>
          </a:p>
          <a:p>
            <a:r>
              <a:rPr lang="ru-RU" sz="2000" b="1" dirty="0" smtClean="0">
                <a:solidFill>
                  <a:srgbClr val="A50021"/>
                </a:solidFill>
              </a:rPr>
              <a:t> </a:t>
            </a:r>
            <a:r>
              <a:rPr lang="ru-RU" sz="2000" b="1" dirty="0" smtClean="0">
                <a:solidFill>
                  <a:srgbClr val="A50021"/>
                </a:solidFill>
              </a:rPr>
              <a:t>инструкция </a:t>
            </a:r>
            <a:r>
              <a:rPr lang="ru-RU" sz="2000" b="1" dirty="0" smtClean="0">
                <a:solidFill>
                  <a:srgbClr val="A50021"/>
                </a:solidFill>
              </a:rPr>
              <a:t>дежурному администратору </a:t>
            </a:r>
            <a:r>
              <a:rPr lang="ru-RU" sz="2000" b="1" dirty="0" smtClean="0">
                <a:solidFill>
                  <a:srgbClr val="A50021"/>
                </a:solidFill>
              </a:rPr>
              <a:t>образовательного учреждения по пожарной безопасности</a:t>
            </a:r>
            <a:r>
              <a:rPr lang="ru-RU" sz="2000" b="1" dirty="0" smtClean="0">
                <a:solidFill>
                  <a:srgbClr val="A50021"/>
                </a:solidFill>
              </a:rPr>
              <a:t>;</a:t>
            </a:r>
          </a:p>
          <a:p>
            <a:r>
              <a:rPr lang="ru-RU" sz="2000" b="1" dirty="0" smtClean="0">
                <a:solidFill>
                  <a:srgbClr val="A50021"/>
                </a:solidFill>
              </a:rPr>
              <a:t> памятка о мерах пожарной безопасности в помещениях образовательного </a:t>
            </a:r>
            <a:r>
              <a:rPr lang="ru-RU" sz="2000" b="1" dirty="0" smtClean="0">
                <a:solidFill>
                  <a:srgbClr val="A50021"/>
                </a:solidFill>
              </a:rPr>
              <a:t>учреждения.</a:t>
            </a:r>
            <a:endParaRPr lang="ru-RU" sz="2000" b="1" dirty="0">
              <a:solidFill>
                <a:srgbClr val="A5002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404664"/>
            <a:ext cx="8136904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9900"/>
                </a:solidFill>
              </a:rPr>
              <a:t>Профилактические мероприятия проводимые в образовательном учреждении по предупреждению пожаров</a:t>
            </a:r>
            <a:r>
              <a:rPr lang="ru-RU" sz="2400" b="1" dirty="0" smtClean="0">
                <a:solidFill>
                  <a:srgbClr val="009900"/>
                </a:solidFill>
              </a:rPr>
              <a:t>:</a:t>
            </a:r>
          </a:p>
          <a:p>
            <a:r>
              <a:rPr lang="ru-RU" sz="2000" b="1" dirty="0" smtClean="0">
                <a:solidFill>
                  <a:srgbClr val="990033"/>
                </a:solidFill>
              </a:rPr>
              <a:t> </a:t>
            </a:r>
            <a:r>
              <a:rPr lang="ru-RU" sz="2000" b="1" dirty="0" smtClean="0">
                <a:solidFill>
                  <a:srgbClr val="990033"/>
                </a:solidFill>
              </a:rPr>
              <a:t>распорядительными документами устанавливается </a:t>
            </a:r>
            <a:r>
              <a:rPr lang="ru-RU" sz="2000" b="1" dirty="0" err="1" smtClean="0">
                <a:solidFill>
                  <a:srgbClr val="990033"/>
                </a:solidFill>
              </a:rPr>
              <a:t>противопожарныйрежим</a:t>
            </a:r>
            <a:r>
              <a:rPr lang="ru-RU" sz="2000" b="1" dirty="0" smtClean="0">
                <a:solidFill>
                  <a:srgbClr val="990033"/>
                </a:solidFill>
              </a:rPr>
              <a:t>;</a:t>
            </a:r>
          </a:p>
          <a:p>
            <a:r>
              <a:rPr lang="ru-RU" sz="2000" b="1" dirty="0" smtClean="0">
                <a:solidFill>
                  <a:srgbClr val="990033"/>
                </a:solidFill>
              </a:rPr>
              <a:t> </a:t>
            </a:r>
            <a:r>
              <a:rPr lang="ru-RU" sz="2000" b="1" dirty="0" smtClean="0">
                <a:solidFill>
                  <a:srgbClr val="990033"/>
                </a:solidFill>
              </a:rPr>
              <a:t>производится обучение персонала и учащихся </a:t>
            </a:r>
            <a:r>
              <a:rPr lang="ru-RU" sz="2000" b="1" dirty="0" err="1" smtClean="0">
                <a:solidFill>
                  <a:srgbClr val="990033"/>
                </a:solidFill>
              </a:rPr>
              <a:t>образовательногоучреждения</a:t>
            </a:r>
            <a:r>
              <a:rPr lang="ru-RU" sz="2000" b="1" dirty="0" smtClean="0">
                <a:solidFill>
                  <a:srgbClr val="990033"/>
                </a:solidFill>
              </a:rPr>
              <a:t> действиям по предупреждению и тушению пожаров</a:t>
            </a:r>
            <a:r>
              <a:rPr lang="ru-RU" sz="2000" b="1" dirty="0" smtClean="0">
                <a:solidFill>
                  <a:srgbClr val="990033"/>
                </a:solidFill>
              </a:rPr>
              <a:t>;</a:t>
            </a:r>
          </a:p>
          <a:p>
            <a:r>
              <a:rPr lang="ru-RU" sz="2000" b="1" dirty="0" smtClean="0">
                <a:solidFill>
                  <a:srgbClr val="990033"/>
                </a:solidFill>
              </a:rPr>
              <a:t> </a:t>
            </a:r>
            <a:r>
              <a:rPr lang="ru-RU" sz="2000" b="1" dirty="0" smtClean="0">
                <a:solidFill>
                  <a:srgbClr val="990033"/>
                </a:solidFill>
              </a:rPr>
              <a:t>создается пожарно-техническая комиссия</a:t>
            </a:r>
            <a:r>
              <a:rPr lang="ru-RU" sz="2000" b="1" dirty="0" smtClean="0">
                <a:solidFill>
                  <a:srgbClr val="990033"/>
                </a:solidFill>
              </a:rPr>
              <a:t>;</a:t>
            </a:r>
          </a:p>
          <a:p>
            <a:r>
              <a:rPr lang="ru-RU" sz="2000" b="1" dirty="0" smtClean="0">
                <a:solidFill>
                  <a:srgbClr val="990033"/>
                </a:solidFill>
              </a:rPr>
              <a:t> </a:t>
            </a:r>
            <a:r>
              <a:rPr lang="ru-RU" sz="2000" b="1" dirty="0" smtClean="0">
                <a:solidFill>
                  <a:srgbClr val="990033"/>
                </a:solidFill>
              </a:rPr>
              <a:t>дороги, проезды, проходы пути эвакуации содержатся свободными</a:t>
            </a:r>
            <a:r>
              <a:rPr lang="ru-RU" sz="2000" b="1" dirty="0" smtClean="0">
                <a:solidFill>
                  <a:srgbClr val="990033"/>
                </a:solidFill>
              </a:rPr>
              <a:t>;</a:t>
            </a:r>
          </a:p>
          <a:p>
            <a:r>
              <a:rPr lang="ru-RU" sz="2000" b="1" dirty="0" smtClean="0">
                <a:solidFill>
                  <a:srgbClr val="990033"/>
                </a:solidFill>
              </a:rPr>
              <a:t> </a:t>
            </a:r>
            <a:r>
              <a:rPr lang="ru-RU" sz="2000" b="1" dirty="0" smtClean="0">
                <a:solidFill>
                  <a:srgbClr val="990033"/>
                </a:solidFill>
              </a:rPr>
              <a:t>здание образовательного учреждения оборудуется средствами </a:t>
            </a:r>
            <a:r>
              <a:rPr lang="ru-RU" sz="2000" b="1" dirty="0" smtClean="0">
                <a:solidFill>
                  <a:srgbClr val="990033"/>
                </a:solidFill>
              </a:rPr>
              <a:t>пожарной сигнализации </a:t>
            </a:r>
            <a:r>
              <a:rPr lang="ru-RU" sz="2000" b="1" dirty="0" smtClean="0">
                <a:solidFill>
                  <a:srgbClr val="990033"/>
                </a:solidFill>
              </a:rPr>
              <a:t>и оснащается первичными средствами пожаротушения</a:t>
            </a:r>
            <a:r>
              <a:rPr lang="ru-RU" sz="2000" b="1" dirty="0" smtClean="0">
                <a:solidFill>
                  <a:srgbClr val="990033"/>
                </a:solidFill>
              </a:rPr>
              <a:t>;</a:t>
            </a:r>
          </a:p>
          <a:p>
            <a:r>
              <a:rPr lang="ru-RU" sz="2000" b="1" dirty="0" smtClean="0">
                <a:solidFill>
                  <a:srgbClr val="990033"/>
                </a:solidFill>
              </a:rPr>
              <a:t> </a:t>
            </a:r>
            <a:r>
              <a:rPr lang="ru-RU" sz="2000" b="1" dirty="0" smtClean="0">
                <a:solidFill>
                  <a:srgbClr val="990033"/>
                </a:solidFill>
              </a:rPr>
              <a:t>производится проверка состояния инженерных и технологических систем жизнеобеспечения</a:t>
            </a:r>
            <a:r>
              <a:rPr lang="ru-RU" sz="2000" b="1" dirty="0" smtClean="0">
                <a:solidFill>
                  <a:srgbClr val="990033"/>
                </a:solidFill>
              </a:rPr>
              <a:t>;</a:t>
            </a:r>
          </a:p>
          <a:p>
            <a:r>
              <a:rPr lang="ru-RU" sz="2000" b="1" dirty="0" smtClean="0">
                <a:solidFill>
                  <a:srgbClr val="990033"/>
                </a:solidFill>
              </a:rPr>
              <a:t> </a:t>
            </a:r>
            <a:r>
              <a:rPr lang="ru-RU" sz="2000" b="1" dirty="0" smtClean="0">
                <a:solidFill>
                  <a:srgbClr val="990033"/>
                </a:solidFill>
              </a:rPr>
              <a:t>устанавливаются знаки пожарной сигнализации. </a:t>
            </a:r>
            <a:endParaRPr lang="ru-RU" sz="2000" b="1" dirty="0">
              <a:solidFill>
                <a:srgbClr val="990033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620689"/>
            <a:ext cx="835292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Bookman Old Style" pitchFamily="18" charset="0"/>
              </a:rPr>
              <a:t>Комплексная безопасность образовательного учреждения </a:t>
            </a:r>
            <a:r>
              <a:rPr lang="ru-RU" sz="2400" dirty="0" smtClean="0">
                <a:latin typeface="Bookman Old Style" pitchFamily="18" charset="0"/>
              </a:rPr>
              <a:t>– это совокупность мер и мероприятий образовательного учреждения, осуществляемых во взаимодействии с органами местного самоуправления, правоохранительными структурами, другими вспомогательными службами и общественными организациями, обеспечения его безопасного функционирования, а также готовности сотрудников и обучающихся к рациональным действиям в чрезвычайных ситуациях.</a:t>
            </a:r>
            <a:endParaRPr lang="ru-RU" sz="2400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751344"/>
            <a:ext cx="741682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800000"/>
                </a:solidFill>
              </a:rPr>
              <a:t>Основные меры и мероприятия комплексной безопасности образовательного учреждения</a:t>
            </a:r>
            <a:r>
              <a:rPr lang="ru-RU" dirty="0" smtClean="0">
                <a:solidFill>
                  <a:srgbClr val="800000"/>
                </a:solidFill>
              </a:rPr>
              <a:t>:</a:t>
            </a:r>
          </a:p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1.Организация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физической охраны образовательного учреждения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;</a:t>
            </a:r>
          </a:p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2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. Организация контрольно-пропускного режима образовательного учреждения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;</a:t>
            </a:r>
          </a:p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3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. Организация инженерно-технического обеспечения безопасности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;</a:t>
            </a:r>
          </a:p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4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. Организация антитеррористической защищенности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учреждения;</a:t>
            </a:r>
          </a:p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5.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Организация взаимодействия с правоохранительными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органами;</a:t>
            </a:r>
          </a:p>
          <a:p>
            <a:r>
              <a:rPr lang="ru-RU" dirty="0" smtClean="0">
                <a:solidFill>
                  <a:srgbClr val="009900"/>
                </a:solidFill>
              </a:rPr>
              <a:t>6</a:t>
            </a:r>
            <a:r>
              <a:rPr lang="ru-RU" dirty="0" smtClean="0">
                <a:solidFill>
                  <a:srgbClr val="009900"/>
                </a:solidFill>
              </a:rPr>
              <a:t>. Выполнение норм и правил пожарной безопасности</a:t>
            </a:r>
            <a:r>
              <a:rPr lang="ru-RU" dirty="0" smtClean="0">
                <a:solidFill>
                  <a:srgbClr val="009900"/>
                </a:solidFill>
              </a:rPr>
              <a:t>;</a:t>
            </a:r>
          </a:p>
          <a:p>
            <a:r>
              <a:rPr lang="ru-RU" dirty="0" smtClean="0">
                <a:solidFill>
                  <a:srgbClr val="009900"/>
                </a:solidFill>
              </a:rPr>
              <a:t>7</a:t>
            </a:r>
            <a:r>
              <a:rPr lang="ru-RU" dirty="0" smtClean="0">
                <a:solidFill>
                  <a:srgbClr val="009900"/>
                </a:solidFill>
              </a:rPr>
              <a:t>. Соблюдение норм охраны труда</a:t>
            </a:r>
            <a:r>
              <a:rPr lang="ru-RU" dirty="0" smtClean="0">
                <a:solidFill>
                  <a:srgbClr val="009900"/>
                </a:solidFill>
              </a:rPr>
              <a:t>;</a:t>
            </a:r>
          </a:p>
          <a:p>
            <a:r>
              <a:rPr lang="ru-RU" dirty="0" smtClean="0">
                <a:solidFill>
                  <a:srgbClr val="009900"/>
                </a:solidFill>
              </a:rPr>
              <a:t>8</a:t>
            </a:r>
            <a:r>
              <a:rPr lang="ru-RU" dirty="0" smtClean="0">
                <a:solidFill>
                  <a:srgbClr val="009900"/>
                </a:solidFill>
              </a:rPr>
              <a:t>. Плановая работа по организации гражданской обороны</a:t>
            </a:r>
            <a:r>
              <a:rPr lang="ru-RU" dirty="0" smtClean="0">
                <a:solidFill>
                  <a:srgbClr val="009900"/>
                </a:solidFill>
              </a:rPr>
              <a:t>;</a:t>
            </a:r>
          </a:p>
          <a:p>
            <a:r>
              <a:rPr lang="ru-RU" dirty="0" smtClean="0">
                <a:solidFill>
                  <a:srgbClr val="009900"/>
                </a:solidFill>
              </a:rPr>
              <a:t>9</a:t>
            </a:r>
            <a:r>
              <a:rPr lang="ru-RU" dirty="0" smtClean="0">
                <a:solidFill>
                  <a:srgbClr val="009900"/>
                </a:solidFill>
              </a:rPr>
              <a:t>. Правовое обучение и формирование культуры безопасности</a:t>
            </a:r>
            <a:r>
              <a:rPr lang="ru-RU" dirty="0" smtClean="0">
                <a:solidFill>
                  <a:srgbClr val="009900"/>
                </a:solidFill>
              </a:rPr>
              <a:t>;</a:t>
            </a:r>
          </a:p>
          <a:p>
            <a:r>
              <a:rPr lang="ru-RU" dirty="0" smtClean="0">
                <a:solidFill>
                  <a:srgbClr val="009900"/>
                </a:solidFill>
              </a:rPr>
              <a:t>10</a:t>
            </a:r>
            <a:r>
              <a:rPr lang="ru-RU" dirty="0" smtClean="0">
                <a:solidFill>
                  <a:srgbClr val="009900"/>
                </a:solidFill>
              </a:rPr>
              <a:t>. Финансово-экономическое обеспечение мер и мероприятий</a:t>
            </a:r>
            <a:r>
              <a:rPr lang="ru-RU" dirty="0" smtClean="0">
                <a:solidFill>
                  <a:srgbClr val="009900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83568" y="476672"/>
            <a:ext cx="8060432" cy="583264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Bookman Old Style" pitchFamily="18" charset="0"/>
                <a:ea typeface="+mj-ea"/>
                <a:cs typeface="+mj-cs"/>
              </a:rPr>
              <a:t>Формируется и достигается комплексная безопасность нашего образовательного учреждения в процессе реализации следующих направлений.</a:t>
            </a:r>
            <a:br>
              <a:rPr kumimoji="0" lang="ru-RU" sz="2000" b="1" i="0" u="none" strike="noStrike" kern="1200" cap="none" spc="0" normalizeH="0" baseline="0" noProof="0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Bookman Old Style" pitchFamily="18" charset="0"/>
                <a:ea typeface="+mj-ea"/>
                <a:cs typeface="+mj-cs"/>
              </a:rPr>
            </a:br>
            <a:r>
              <a:rPr kumimoji="0" lang="ru-RU" sz="2000" b="1" i="0" u="none" strike="noStrike" kern="1200" cap="none" spc="0" normalizeH="0" baseline="0" noProof="0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Bookman Old Style" pitchFamily="18" charset="0"/>
                <a:ea typeface="+mj-ea"/>
                <a:cs typeface="+mj-cs"/>
              </a:rPr>
              <a:t/>
            </a:r>
            <a:br>
              <a:rPr kumimoji="0" lang="ru-RU" sz="2000" b="1" i="0" u="none" strike="noStrike" kern="1200" cap="none" spc="0" normalizeH="0" baseline="0" noProof="0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Bookman Old Style" pitchFamily="18" charset="0"/>
                <a:ea typeface="+mj-ea"/>
                <a:cs typeface="+mj-cs"/>
              </a:rPr>
            </a:br>
            <a:r>
              <a:rPr kumimoji="0" lang="ru-RU" sz="2000" b="1" i="0" u="none" strike="noStrike" kern="1200" cap="none" spc="0" normalizeH="0" baseline="0" noProof="0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Bookman Old Style" pitchFamily="18" charset="0"/>
                <a:ea typeface="+mj-ea"/>
                <a:cs typeface="+mj-cs"/>
              </a:rPr>
              <a:t/>
            </a:r>
            <a:br>
              <a:rPr kumimoji="0" lang="ru-RU" sz="2000" b="1" i="0" u="none" strike="noStrike" kern="1200" cap="none" spc="0" normalizeH="0" baseline="0" noProof="0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Bookman Old Style" pitchFamily="18" charset="0"/>
                <a:ea typeface="+mj-ea"/>
                <a:cs typeface="+mj-cs"/>
              </a:rPr>
            </a:br>
            <a:r>
              <a:rPr kumimoji="0" lang="ru-RU" sz="2000" b="1" i="0" u="none" strike="noStrike" kern="1200" cap="none" spc="0" normalizeH="0" baseline="0" noProof="0" dirty="0" smtClean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Bookman Old Style" pitchFamily="18" charset="0"/>
                <a:ea typeface="+mj-ea"/>
                <a:cs typeface="+mj-cs"/>
              </a:rPr>
              <a:t>РАБОТА ПО ОБЕСПЕЧЕНИЮ ОХРАНЫ ОБРАЗОВАТЕЛЬНОГО</a:t>
            </a:r>
            <a:br>
              <a:rPr kumimoji="0" lang="ru-RU" sz="2000" b="1" i="0" u="none" strike="noStrike" kern="1200" cap="none" spc="0" normalizeH="0" baseline="0" noProof="0" dirty="0" smtClean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Bookman Old Style" pitchFamily="18" charset="0"/>
                <a:ea typeface="+mj-ea"/>
                <a:cs typeface="+mj-cs"/>
              </a:rPr>
            </a:br>
            <a:r>
              <a:rPr kumimoji="0" lang="ru-RU" sz="2000" b="1" i="0" u="none" strike="noStrike" kern="1200" cap="none" spc="0" normalizeH="0" baseline="0" noProof="0" dirty="0" smtClean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Bookman Old Style" pitchFamily="18" charset="0"/>
                <a:ea typeface="+mj-ea"/>
                <a:cs typeface="+mj-cs"/>
              </a:rPr>
              <a:t>УЧРЕЖДЕНИЯ.</a:t>
            </a:r>
            <a:br>
              <a:rPr kumimoji="0" lang="ru-RU" sz="2000" b="1" i="0" u="none" strike="noStrike" kern="1200" cap="none" spc="0" normalizeH="0" baseline="0" noProof="0" dirty="0" smtClean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Bookman Old Style" pitchFamily="18" charset="0"/>
                <a:ea typeface="+mj-ea"/>
                <a:cs typeface="+mj-cs"/>
              </a:rPr>
            </a:br>
            <a:r>
              <a:rPr kumimoji="0" lang="ru-RU" sz="2000" b="1" i="0" u="none" strike="noStrike" kern="1200" cap="none" spc="0" normalizeH="0" baseline="0" noProof="0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Bookman Old Style" pitchFamily="18" charset="0"/>
                <a:ea typeface="+mj-ea"/>
                <a:cs typeface="+mj-cs"/>
              </a:rPr>
              <a:t>Вопросам безопасности в ДОУ уделяется самое пристальное</a:t>
            </a:r>
            <a:br>
              <a:rPr kumimoji="0" lang="ru-RU" sz="2000" b="1" i="0" u="none" strike="noStrike" kern="1200" cap="none" spc="0" normalizeH="0" baseline="0" noProof="0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Bookman Old Style" pitchFamily="18" charset="0"/>
                <a:ea typeface="+mj-ea"/>
                <a:cs typeface="+mj-cs"/>
              </a:rPr>
            </a:br>
            <a:r>
              <a:rPr kumimoji="0" lang="ru-RU" sz="2000" b="1" i="0" u="none" strike="noStrike" kern="1200" cap="none" spc="0" normalizeH="0" baseline="0" noProof="0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Bookman Old Style" pitchFamily="18" charset="0"/>
                <a:ea typeface="+mj-ea"/>
                <a:cs typeface="+mj-cs"/>
              </a:rPr>
              <a:t>внимание. К ее обеспечению применяется комплексный подход в единстве с вопросами охраны труда, санитарии, пожарной, антитеррористической, криминальной, природной, техногенной и иными видами безопасности. Безопасность обеспечивается за счет выполнения организационных и технических мероприятий, за счет тренировок, обучения, инструктажей, использования наглядных пособий, воспитания у воспитанников и сотрудников школы </a:t>
            </a:r>
            <a:r>
              <a:rPr kumimoji="0" lang="ru-RU" sz="2000" b="1" i="0" u="none" strike="noStrike" kern="1200" cap="none" spc="0" normalizeH="0" baseline="0" noProof="0" dirty="0" smtClean="0">
                <a:ln w="6350">
                  <a:noFill/>
                </a:ln>
                <a:solidFill>
                  <a:srgbClr val="0070C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Bookman Old Style" pitchFamily="18" charset="0"/>
                <a:ea typeface="+mj-ea"/>
                <a:cs typeface="+mj-cs"/>
              </a:rPr>
              <a:t>«культуры безопасности».</a:t>
            </a:r>
            <a:br>
              <a:rPr kumimoji="0" lang="ru-RU" sz="2000" b="1" i="0" u="none" strike="noStrike" kern="1200" cap="none" spc="0" normalizeH="0" baseline="0" noProof="0" dirty="0" smtClean="0">
                <a:ln w="6350">
                  <a:noFill/>
                </a:ln>
                <a:solidFill>
                  <a:srgbClr val="0070C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Bookman Old Style" pitchFamily="18" charset="0"/>
                <a:ea typeface="+mj-ea"/>
                <a:cs typeface="+mj-cs"/>
              </a:rPr>
            </a:br>
            <a:r>
              <a:rPr kumimoji="0" lang="ru-RU" sz="2000" b="1" i="0" u="none" strike="noStrike" kern="1200" cap="none" spc="0" normalizeH="0" baseline="0" noProof="0" dirty="0" smtClean="0">
                <a:ln w="6350">
                  <a:noFill/>
                </a:ln>
                <a:solidFill>
                  <a:srgbClr val="0070C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Bookman Old Style" pitchFamily="18" charset="0"/>
                <a:ea typeface="+mj-ea"/>
                <a:cs typeface="+mj-cs"/>
              </a:rPr>
              <a:t/>
            </a:r>
            <a:br>
              <a:rPr kumimoji="0" lang="ru-RU" sz="2000" b="1" i="0" u="none" strike="noStrike" kern="1200" cap="none" spc="0" normalizeH="0" baseline="0" noProof="0" dirty="0" smtClean="0">
                <a:ln w="6350">
                  <a:noFill/>
                </a:ln>
                <a:solidFill>
                  <a:srgbClr val="0070C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Bookman Old Style" pitchFamily="18" charset="0"/>
                <a:ea typeface="+mj-ea"/>
                <a:cs typeface="+mj-cs"/>
              </a:rPr>
            </a:br>
            <a:r>
              <a:rPr kumimoji="0" lang="ru-RU" sz="1800" b="1" i="0" u="none" strike="noStrike" kern="1200" cap="none" spc="0" normalizeH="0" baseline="0" noProof="0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1800" b="1" i="0" u="none" strike="noStrike" kern="1200" cap="none" spc="0" normalizeH="0" baseline="0" noProof="0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1800" b="1" i="0" u="none" strike="noStrike" kern="1200" cap="none" spc="0" normalizeH="0" baseline="0" noProof="0" dirty="0">
              <a:ln w="6350">
                <a:noFill/>
              </a:ln>
              <a:gradFill>
                <a:gsLst>
                  <a:gs pos="0">
                    <a:schemeClr val="accent1">
                      <a:tint val="73000"/>
                      <a:satMod val="145000"/>
                    </a:schemeClr>
                  </a:gs>
                  <a:gs pos="73000">
                    <a:schemeClr val="accent1">
                      <a:tint val="73000"/>
                      <a:satMod val="145000"/>
                    </a:schemeClr>
                  </a:gs>
                  <a:gs pos="100000">
                    <a:schemeClr val="accent1">
                      <a:tint val="83000"/>
                      <a:satMod val="143000"/>
                    </a:schemeClr>
                  </a:gs>
                </a:gsLst>
                <a:lin ang="4800000" scaled="1"/>
              </a:gra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88641"/>
            <a:ext cx="842493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Организация взаимодействия </a:t>
            </a:r>
            <a:r>
              <a:rPr lang="ru-RU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ДОУ</a:t>
            </a:r>
          </a:p>
          <a:p>
            <a:r>
              <a:rPr lang="ru-RU" sz="2400" dirty="0" smtClean="0">
                <a:solidFill>
                  <a:srgbClr val="FF0000"/>
                </a:solidFill>
              </a:rPr>
              <a:t>Взаимодействие  </a:t>
            </a:r>
            <a:r>
              <a:rPr lang="ru-RU" sz="2400" dirty="0" smtClean="0">
                <a:solidFill>
                  <a:srgbClr val="FF0000"/>
                </a:solidFill>
              </a:rPr>
              <a:t>ДОУ с</a:t>
            </a:r>
            <a:r>
              <a:rPr lang="ru-RU" sz="2400" dirty="0" smtClean="0">
                <a:solidFill>
                  <a:srgbClr val="FF0000"/>
                </a:solidFill>
              </a:rPr>
              <a:t>:</a:t>
            </a:r>
          </a:p>
          <a:p>
            <a:r>
              <a:rPr lang="ru-RU" sz="2400" dirty="0" smtClean="0">
                <a:solidFill>
                  <a:srgbClr val="FF0000"/>
                </a:solidFill>
              </a:rPr>
              <a:t>-</a:t>
            </a:r>
            <a:r>
              <a:rPr lang="ru-RU" sz="2400" dirty="0" smtClean="0">
                <a:solidFill>
                  <a:srgbClr val="FF0000"/>
                </a:solidFill>
              </a:rPr>
              <a:t>Органами внутренних дел</a:t>
            </a:r>
            <a:r>
              <a:rPr lang="ru-RU" sz="2400" dirty="0" smtClean="0">
                <a:solidFill>
                  <a:srgbClr val="FF0000"/>
                </a:solidFill>
              </a:rPr>
              <a:t>;</a:t>
            </a:r>
          </a:p>
          <a:p>
            <a:r>
              <a:rPr lang="ru-RU" sz="2400" dirty="0" smtClean="0">
                <a:solidFill>
                  <a:srgbClr val="FF0000"/>
                </a:solidFill>
              </a:rPr>
              <a:t>-</a:t>
            </a:r>
            <a:r>
              <a:rPr lang="ru-RU" sz="2400" dirty="0" smtClean="0">
                <a:solidFill>
                  <a:srgbClr val="FF0000"/>
                </a:solidFill>
              </a:rPr>
              <a:t>Отделами вневедомственной охраны</a:t>
            </a:r>
            <a:r>
              <a:rPr lang="ru-RU" sz="2400" dirty="0" smtClean="0">
                <a:solidFill>
                  <a:srgbClr val="FF0000"/>
                </a:solidFill>
              </a:rPr>
              <a:t>;</a:t>
            </a:r>
          </a:p>
          <a:p>
            <a:r>
              <a:rPr lang="ru-RU" sz="2400" dirty="0" smtClean="0">
                <a:solidFill>
                  <a:srgbClr val="FF0000"/>
                </a:solidFill>
              </a:rPr>
              <a:t>-</a:t>
            </a:r>
            <a:r>
              <a:rPr lang="ru-RU" sz="2400" dirty="0" smtClean="0">
                <a:solidFill>
                  <a:srgbClr val="FF0000"/>
                </a:solidFill>
              </a:rPr>
              <a:t>Отделами </a:t>
            </a:r>
            <a:r>
              <a:rPr lang="ru-RU" sz="2400" dirty="0" err="1" smtClean="0">
                <a:solidFill>
                  <a:srgbClr val="FF0000"/>
                </a:solidFill>
              </a:rPr>
              <a:t>ГИБДД;-Отделами</a:t>
            </a:r>
            <a:r>
              <a:rPr lang="ru-RU" sz="2400" dirty="0" smtClean="0">
                <a:solidFill>
                  <a:srgbClr val="FF0000"/>
                </a:solidFill>
              </a:rPr>
              <a:t> ФСБ</a:t>
            </a:r>
            <a:r>
              <a:rPr lang="ru-RU" sz="2400" dirty="0" smtClean="0">
                <a:solidFill>
                  <a:srgbClr val="FF0000"/>
                </a:solidFill>
              </a:rPr>
              <a:t>;</a:t>
            </a:r>
          </a:p>
          <a:p>
            <a:pPr>
              <a:buFontTx/>
              <a:buChar char="-"/>
            </a:pPr>
            <a:r>
              <a:rPr lang="ru-RU" sz="2400" dirty="0" smtClean="0">
                <a:solidFill>
                  <a:srgbClr val="FF0000"/>
                </a:solidFill>
              </a:rPr>
              <a:t>Комиссией </a:t>
            </a:r>
            <a:r>
              <a:rPr lang="ru-RU" sz="2400" dirty="0" smtClean="0">
                <a:solidFill>
                  <a:srgbClr val="FF0000"/>
                </a:solidFill>
              </a:rPr>
              <a:t>по делам несовершеннолетних </a:t>
            </a:r>
            <a:r>
              <a:rPr lang="ru-RU" sz="2400" dirty="0" smtClean="0">
                <a:solidFill>
                  <a:srgbClr val="FF0000"/>
                </a:solidFill>
              </a:rPr>
              <a:t>лиц</a:t>
            </a:r>
          </a:p>
          <a:p>
            <a:pPr>
              <a:buFontTx/>
              <a:buChar char="-"/>
            </a:pPr>
            <a:endParaRPr lang="ru-RU" sz="2400" dirty="0" smtClean="0">
              <a:solidFill>
                <a:srgbClr val="FF0000"/>
              </a:solidFill>
            </a:endParaRPr>
          </a:p>
          <a:p>
            <a:r>
              <a:rPr lang="ru-RU" sz="2400" dirty="0" smtClean="0">
                <a:solidFill>
                  <a:srgbClr val="FF0000"/>
                </a:solidFill>
              </a:rPr>
              <a:t>Взаимодействие </a:t>
            </a:r>
            <a:r>
              <a:rPr lang="ru-RU" sz="2400" dirty="0" smtClean="0">
                <a:solidFill>
                  <a:srgbClr val="FF0000"/>
                </a:solidFill>
              </a:rPr>
              <a:t>ДОУ с</a:t>
            </a:r>
            <a:r>
              <a:rPr lang="ru-RU" sz="2400" dirty="0" smtClean="0">
                <a:solidFill>
                  <a:srgbClr val="FF0000"/>
                </a:solidFill>
              </a:rPr>
              <a:t>:</a:t>
            </a:r>
          </a:p>
          <a:p>
            <a:r>
              <a:rPr lang="ru-RU" sz="2400" dirty="0" smtClean="0">
                <a:solidFill>
                  <a:srgbClr val="FF0000"/>
                </a:solidFill>
              </a:rPr>
              <a:t>-</a:t>
            </a:r>
            <a:r>
              <a:rPr lang="ru-RU" sz="2400" dirty="0" smtClean="0">
                <a:solidFill>
                  <a:srgbClr val="FF0000"/>
                </a:solidFill>
              </a:rPr>
              <a:t>Управлением    </a:t>
            </a:r>
            <a:r>
              <a:rPr lang="ru-RU" sz="2400" dirty="0" smtClean="0">
                <a:solidFill>
                  <a:srgbClr val="FF0000"/>
                </a:solidFill>
              </a:rPr>
              <a:t>образования</a:t>
            </a:r>
          </a:p>
          <a:p>
            <a:endParaRPr lang="ru-RU" sz="2400" dirty="0" smtClean="0">
              <a:solidFill>
                <a:srgbClr val="FF0000"/>
              </a:solidFill>
            </a:endParaRPr>
          </a:p>
          <a:p>
            <a:r>
              <a:rPr lang="ru-RU" sz="2400" dirty="0" smtClean="0">
                <a:solidFill>
                  <a:srgbClr val="FF0000"/>
                </a:solidFill>
              </a:rPr>
              <a:t>Взаимодействие </a:t>
            </a:r>
            <a:r>
              <a:rPr lang="ru-RU" sz="2400" dirty="0" smtClean="0">
                <a:solidFill>
                  <a:srgbClr val="FF0000"/>
                </a:solidFill>
              </a:rPr>
              <a:t>ДОУ с</a:t>
            </a:r>
            <a:r>
              <a:rPr lang="ru-RU" sz="2400" dirty="0" smtClean="0">
                <a:solidFill>
                  <a:srgbClr val="FF0000"/>
                </a:solidFill>
              </a:rPr>
              <a:t>:</a:t>
            </a:r>
          </a:p>
          <a:p>
            <a:pPr>
              <a:buFontTx/>
              <a:buChar char="-"/>
            </a:pPr>
            <a:r>
              <a:rPr lang="ru-RU" sz="2400" dirty="0" smtClean="0">
                <a:solidFill>
                  <a:srgbClr val="FF0000"/>
                </a:solidFill>
              </a:rPr>
              <a:t>Государственной </a:t>
            </a:r>
            <a:r>
              <a:rPr lang="ru-RU" sz="2400" dirty="0" smtClean="0">
                <a:solidFill>
                  <a:srgbClr val="FF0000"/>
                </a:solidFill>
              </a:rPr>
              <a:t>противопожарной инспекцией</a:t>
            </a:r>
            <a:r>
              <a:rPr lang="ru-RU" sz="2400" dirty="0" smtClean="0">
                <a:solidFill>
                  <a:srgbClr val="FF0000"/>
                </a:solidFill>
              </a:rPr>
              <a:t>;</a:t>
            </a:r>
          </a:p>
          <a:p>
            <a:pPr>
              <a:buFontTx/>
              <a:buChar char="-"/>
            </a:pPr>
            <a:r>
              <a:rPr lang="ru-RU" sz="2400" dirty="0" smtClean="0">
                <a:solidFill>
                  <a:srgbClr val="FF0000"/>
                </a:solidFill>
              </a:rPr>
              <a:t>- </a:t>
            </a:r>
            <a:r>
              <a:rPr lang="ru-RU" sz="2400" dirty="0" smtClean="0">
                <a:solidFill>
                  <a:srgbClr val="FF0000"/>
                </a:solidFill>
              </a:rPr>
              <a:t>Штабами ГО и ЧС</a:t>
            </a:r>
            <a:endParaRPr lang="ru-RU" sz="2400" dirty="0" smtClean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endParaRPr lang="ru-RU" sz="2400" dirty="0" smtClean="0">
              <a:solidFill>
                <a:srgbClr val="FF0000"/>
              </a:solidFill>
            </a:endParaRPr>
          </a:p>
          <a:p>
            <a:r>
              <a:rPr lang="ru-RU" sz="2400" dirty="0" smtClean="0">
                <a:solidFill>
                  <a:srgbClr val="FF0000"/>
                </a:solidFill>
              </a:rPr>
              <a:t>Взаимодействие ДОУ с:</a:t>
            </a:r>
          </a:p>
          <a:p>
            <a:r>
              <a:rPr lang="ru-RU" sz="2400" dirty="0" smtClean="0">
                <a:solidFill>
                  <a:srgbClr val="FF0000"/>
                </a:solidFill>
              </a:rPr>
              <a:t>- Общественными организациями</a:t>
            </a:r>
            <a:endParaRPr lang="ru-RU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404664"/>
            <a:ext cx="79928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9900"/>
                </a:solidFill>
              </a:rPr>
              <a:t>Организация антитеррористической защищенности дошкольного образовательного учреждения</a:t>
            </a:r>
            <a:endParaRPr lang="ru-RU" sz="2400" b="1" dirty="0">
              <a:solidFill>
                <a:srgbClr val="0099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268760"/>
            <a:ext cx="626469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990033"/>
                </a:solidFill>
              </a:rPr>
              <a:t>Основные законодательные документы, регламентирующие организацию противодействия терроризму</a:t>
            </a:r>
            <a:r>
              <a:rPr lang="ru-RU" b="1" dirty="0" smtClean="0">
                <a:solidFill>
                  <a:srgbClr val="990033"/>
                </a:solidFill>
              </a:rPr>
              <a:t>:</a:t>
            </a:r>
          </a:p>
          <a:p>
            <a:endParaRPr lang="ru-RU" b="1" dirty="0" smtClean="0">
              <a:solidFill>
                <a:srgbClr val="990033"/>
              </a:solidFill>
            </a:endParaRPr>
          </a:p>
          <a:p>
            <a:r>
              <a:rPr lang="ru-RU" dirty="0" smtClean="0"/>
              <a:t> </a:t>
            </a:r>
            <a:r>
              <a:rPr lang="ru-RU" sz="2000" b="1" dirty="0" smtClean="0">
                <a:solidFill>
                  <a:srgbClr val="C00000"/>
                </a:solidFill>
              </a:rPr>
              <a:t>Закон Российской Федерации от 5 марта 1992 г.№2446-1 «О безопасности</a:t>
            </a:r>
            <a:r>
              <a:rPr lang="ru-RU" sz="2000" b="1" dirty="0" smtClean="0">
                <a:solidFill>
                  <a:srgbClr val="C00000"/>
                </a:solidFill>
              </a:rPr>
              <a:t>»;</a:t>
            </a:r>
          </a:p>
          <a:p>
            <a:r>
              <a:rPr lang="ru-RU" sz="2000" b="1" dirty="0" smtClean="0">
                <a:solidFill>
                  <a:srgbClr val="C00000"/>
                </a:solidFill>
              </a:rPr>
              <a:t></a:t>
            </a:r>
            <a:r>
              <a:rPr lang="ru-RU" sz="2000" b="1" dirty="0" smtClean="0">
                <a:solidFill>
                  <a:srgbClr val="C00000"/>
                </a:solidFill>
              </a:rPr>
              <a:t>Федеральный закон от 6 марта 2006 г. №35-ФЗ«О противодействии терроризму</a:t>
            </a:r>
            <a:r>
              <a:rPr lang="ru-RU" sz="2000" b="1" dirty="0" smtClean="0">
                <a:solidFill>
                  <a:srgbClr val="C00000"/>
                </a:solidFill>
              </a:rPr>
              <a:t>»;</a:t>
            </a:r>
          </a:p>
          <a:p>
            <a:r>
              <a:rPr lang="ru-RU" sz="2000" b="1" dirty="0" smtClean="0">
                <a:solidFill>
                  <a:srgbClr val="C00000"/>
                </a:solidFill>
              </a:rPr>
              <a:t></a:t>
            </a:r>
            <a:r>
              <a:rPr lang="ru-RU" sz="2000" b="1" dirty="0" smtClean="0">
                <a:solidFill>
                  <a:srgbClr val="C00000"/>
                </a:solidFill>
              </a:rPr>
              <a:t>Указ Президента Российской Федерации от 10января №24 «О концепции </a:t>
            </a:r>
            <a:r>
              <a:rPr lang="ru-RU" sz="2000" b="1" dirty="0" err="1" smtClean="0">
                <a:solidFill>
                  <a:srgbClr val="C00000"/>
                </a:solidFill>
              </a:rPr>
              <a:t>национальнойбезопасности</a:t>
            </a:r>
            <a:r>
              <a:rPr lang="ru-RU" sz="2000" b="1" dirty="0" smtClean="0">
                <a:solidFill>
                  <a:srgbClr val="C00000"/>
                </a:solidFill>
              </a:rPr>
              <a:t> Российской Федерации</a:t>
            </a:r>
            <a:r>
              <a:rPr lang="ru-RU" sz="2000" b="1" dirty="0" smtClean="0">
                <a:solidFill>
                  <a:srgbClr val="C00000"/>
                </a:solidFill>
              </a:rPr>
              <a:t>»;</a:t>
            </a:r>
          </a:p>
          <a:p>
            <a:r>
              <a:rPr lang="ru-RU" sz="2000" b="1" dirty="0" smtClean="0">
                <a:solidFill>
                  <a:srgbClr val="C00000"/>
                </a:solidFill>
              </a:rPr>
              <a:t></a:t>
            </a:r>
            <a:r>
              <a:rPr lang="ru-RU" sz="2000" b="1" dirty="0" smtClean="0">
                <a:solidFill>
                  <a:srgbClr val="C00000"/>
                </a:solidFill>
              </a:rPr>
              <a:t>Указ Президента Российской Федерации от 15февраля 2006 г. №116 «О мерах </a:t>
            </a:r>
            <a:r>
              <a:rPr lang="ru-RU" sz="2000" b="1" dirty="0" err="1" smtClean="0">
                <a:solidFill>
                  <a:srgbClr val="C00000"/>
                </a:solidFill>
              </a:rPr>
              <a:t>попротиводействию</a:t>
            </a:r>
            <a:r>
              <a:rPr lang="ru-RU" sz="2000" b="1" dirty="0" smtClean="0">
                <a:solidFill>
                  <a:srgbClr val="C00000"/>
                </a:solidFill>
              </a:rPr>
              <a:t> терроризму</a:t>
            </a:r>
            <a:r>
              <a:rPr lang="ru-RU" sz="2000" b="1" dirty="0" smtClean="0">
                <a:solidFill>
                  <a:srgbClr val="C00000"/>
                </a:solidFill>
              </a:rPr>
              <a:t>»;</a:t>
            </a:r>
          </a:p>
          <a:p>
            <a:r>
              <a:rPr lang="ru-RU" sz="2000" b="1" dirty="0" smtClean="0">
                <a:solidFill>
                  <a:srgbClr val="C00000"/>
                </a:solidFill>
              </a:rPr>
              <a:t> </a:t>
            </a:r>
            <a:r>
              <a:rPr lang="ru-RU" sz="2000" b="1" dirty="0" smtClean="0">
                <a:solidFill>
                  <a:srgbClr val="C00000"/>
                </a:solidFill>
              </a:rPr>
              <a:t>Постановление Правительства </a:t>
            </a:r>
            <a:r>
              <a:rPr lang="ru-RU" sz="2000" b="1" dirty="0" err="1" smtClean="0">
                <a:solidFill>
                  <a:srgbClr val="C00000"/>
                </a:solidFill>
              </a:rPr>
              <a:t>РоссийскойФедерации</a:t>
            </a:r>
            <a:r>
              <a:rPr lang="ru-RU" sz="2000" b="1" dirty="0" smtClean="0">
                <a:solidFill>
                  <a:srgbClr val="C00000"/>
                </a:solidFill>
              </a:rPr>
              <a:t> от 15 сентября 1999 г. №1040 «</a:t>
            </a:r>
            <a:r>
              <a:rPr lang="ru-RU" sz="2000" b="1" dirty="0" err="1" smtClean="0">
                <a:solidFill>
                  <a:srgbClr val="C00000"/>
                </a:solidFill>
              </a:rPr>
              <a:t>Омерах</a:t>
            </a:r>
            <a:r>
              <a:rPr lang="ru-RU" sz="2000" b="1" dirty="0" smtClean="0">
                <a:solidFill>
                  <a:srgbClr val="C00000"/>
                </a:solidFill>
              </a:rPr>
              <a:t> по противодействию терроризму».</a:t>
            </a:r>
            <a:endParaRPr lang="ru-RU" sz="2000" b="1" dirty="0">
              <a:solidFill>
                <a:srgbClr val="C00000"/>
              </a:solidFill>
            </a:endParaRPr>
          </a:p>
        </p:txBody>
      </p:sp>
      <p:pic>
        <p:nvPicPr>
          <p:cNvPr id="6146" name="Picture 2" descr="http://www.100book.ru/b17088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0232" y="2204864"/>
            <a:ext cx="2190750" cy="32575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864096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rgbClr val="009900"/>
                </a:solidFill>
              </a:rPr>
              <a:t>Документы, разрабатываемые в образовательном учреждении</a:t>
            </a:r>
            <a:r>
              <a:rPr lang="ru-RU" sz="2400" dirty="0" smtClean="0">
                <a:solidFill>
                  <a:srgbClr val="009900"/>
                </a:solidFill>
              </a:rPr>
              <a:t>:</a:t>
            </a:r>
          </a:p>
          <a:p>
            <a:pPr algn="ctr"/>
            <a:endParaRPr lang="ru-RU" dirty="0" smtClean="0"/>
          </a:p>
          <a:p>
            <a:pPr algn="ctr"/>
            <a:r>
              <a:rPr lang="ru-RU" sz="2400" b="1" dirty="0" smtClean="0">
                <a:solidFill>
                  <a:srgbClr val="990033"/>
                </a:solidFill>
              </a:rPr>
              <a:t> </a:t>
            </a:r>
            <a:r>
              <a:rPr lang="ru-RU" sz="2400" b="1" dirty="0" smtClean="0">
                <a:solidFill>
                  <a:srgbClr val="990033"/>
                </a:solidFill>
              </a:rPr>
              <a:t>Приказ руководителя образовательного учреждения по </a:t>
            </a:r>
            <a:r>
              <a:rPr lang="ru-RU" sz="2400" b="1" dirty="0" err="1" smtClean="0">
                <a:solidFill>
                  <a:srgbClr val="990033"/>
                </a:solidFill>
              </a:rPr>
              <a:t>организацииантитеррористической</a:t>
            </a:r>
            <a:r>
              <a:rPr lang="ru-RU" sz="2400" b="1" dirty="0" smtClean="0">
                <a:solidFill>
                  <a:srgbClr val="990033"/>
                </a:solidFill>
              </a:rPr>
              <a:t> защищенности образовательного учреждения</a:t>
            </a:r>
            <a:r>
              <a:rPr lang="ru-RU" sz="2400" b="1" dirty="0" smtClean="0">
                <a:solidFill>
                  <a:srgbClr val="990033"/>
                </a:solidFill>
              </a:rPr>
              <a:t>;</a:t>
            </a:r>
          </a:p>
          <a:p>
            <a:pPr algn="ctr"/>
            <a:r>
              <a:rPr lang="ru-RU" sz="2400" b="1" dirty="0" smtClean="0">
                <a:solidFill>
                  <a:srgbClr val="990033"/>
                </a:solidFill>
              </a:rPr>
              <a:t> </a:t>
            </a:r>
            <a:r>
              <a:rPr lang="ru-RU" sz="2400" b="1" dirty="0" smtClean="0">
                <a:solidFill>
                  <a:srgbClr val="990033"/>
                </a:solidFill>
              </a:rPr>
              <a:t>План основных мероприятий по обеспечению безопасности </a:t>
            </a:r>
            <a:r>
              <a:rPr lang="ru-RU" sz="2400" b="1" dirty="0" err="1" smtClean="0">
                <a:solidFill>
                  <a:srgbClr val="990033"/>
                </a:solidFill>
              </a:rPr>
              <a:t>иантитеррористической</a:t>
            </a:r>
            <a:r>
              <a:rPr lang="ru-RU" sz="2400" b="1" dirty="0" smtClean="0">
                <a:solidFill>
                  <a:srgbClr val="990033"/>
                </a:solidFill>
              </a:rPr>
              <a:t> защищенности</a:t>
            </a:r>
            <a:r>
              <a:rPr lang="ru-RU" sz="2400" b="1" dirty="0" smtClean="0">
                <a:solidFill>
                  <a:srgbClr val="990033"/>
                </a:solidFill>
              </a:rPr>
              <a:t>;</a:t>
            </a:r>
          </a:p>
          <a:p>
            <a:pPr algn="ctr"/>
            <a:r>
              <a:rPr lang="ru-RU" sz="2400" b="1" dirty="0" smtClean="0">
                <a:solidFill>
                  <a:srgbClr val="990033"/>
                </a:solidFill>
              </a:rPr>
              <a:t> </a:t>
            </a:r>
            <a:r>
              <a:rPr lang="ru-RU" sz="2400" b="1" dirty="0" smtClean="0">
                <a:solidFill>
                  <a:srgbClr val="990033"/>
                </a:solidFill>
              </a:rPr>
              <a:t>Паспорт безопасности (антитеррористической защищенности)образовательного учреждения.</a:t>
            </a:r>
            <a:endParaRPr lang="ru-RU" sz="2400" b="1" dirty="0">
              <a:solidFill>
                <a:srgbClr val="990033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76672"/>
            <a:ext cx="864096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9900"/>
                </a:solidFill>
              </a:rPr>
              <a:t>Меры предупреждения террористических актов</a:t>
            </a:r>
            <a:r>
              <a:rPr lang="ru-RU" sz="2400" b="1" dirty="0" smtClean="0">
                <a:solidFill>
                  <a:srgbClr val="009900"/>
                </a:solidFill>
              </a:rPr>
              <a:t>:</a:t>
            </a:r>
          </a:p>
          <a:p>
            <a:endParaRPr lang="ru-RU" sz="2400" b="1" dirty="0" smtClean="0">
              <a:solidFill>
                <a:srgbClr val="009900"/>
              </a:solidFill>
            </a:endParaRPr>
          </a:p>
          <a:p>
            <a:r>
              <a:rPr lang="ru-RU" dirty="0" smtClean="0"/>
              <a:t></a:t>
            </a:r>
            <a:r>
              <a:rPr lang="ru-RU" sz="2400" b="1" dirty="0" smtClean="0">
                <a:solidFill>
                  <a:srgbClr val="990033"/>
                </a:solidFill>
              </a:rPr>
              <a:t>Усиление охраны образовательного учреждения</a:t>
            </a:r>
            <a:r>
              <a:rPr lang="ru-RU" sz="2400" b="1" dirty="0" smtClean="0">
                <a:solidFill>
                  <a:srgbClr val="990033"/>
                </a:solidFill>
              </a:rPr>
              <a:t>.</a:t>
            </a:r>
          </a:p>
          <a:p>
            <a:r>
              <a:rPr lang="ru-RU" sz="2400" b="1" dirty="0" smtClean="0">
                <a:solidFill>
                  <a:srgbClr val="990033"/>
                </a:solidFill>
              </a:rPr>
              <a:t></a:t>
            </a:r>
            <a:r>
              <a:rPr lang="ru-RU" sz="2400" b="1" dirty="0" smtClean="0">
                <a:solidFill>
                  <a:srgbClr val="990033"/>
                </a:solidFill>
              </a:rPr>
              <a:t>Установление пропускного режима</a:t>
            </a:r>
            <a:r>
              <a:rPr lang="ru-RU" sz="2400" b="1" dirty="0" smtClean="0">
                <a:solidFill>
                  <a:srgbClr val="990033"/>
                </a:solidFill>
              </a:rPr>
              <a:t>.</a:t>
            </a:r>
          </a:p>
          <a:p>
            <a:r>
              <a:rPr lang="ru-RU" sz="2400" b="1" dirty="0" smtClean="0">
                <a:solidFill>
                  <a:srgbClr val="990033"/>
                </a:solidFill>
              </a:rPr>
              <a:t></a:t>
            </a:r>
            <a:r>
              <a:rPr lang="ru-RU" sz="2400" b="1" dirty="0" smtClean="0">
                <a:solidFill>
                  <a:srgbClr val="990033"/>
                </a:solidFill>
              </a:rPr>
              <a:t>Исключение возможности нахождения бесхозных транспортных средств</a:t>
            </a:r>
            <a:r>
              <a:rPr lang="ru-RU" sz="2400" b="1" dirty="0" smtClean="0">
                <a:solidFill>
                  <a:srgbClr val="990033"/>
                </a:solidFill>
              </a:rPr>
              <a:t>.</a:t>
            </a:r>
          </a:p>
          <a:p>
            <a:r>
              <a:rPr lang="ru-RU" sz="2400" b="1" dirty="0" smtClean="0">
                <a:solidFill>
                  <a:srgbClr val="990033"/>
                </a:solidFill>
              </a:rPr>
              <a:t></a:t>
            </a:r>
            <a:r>
              <a:rPr lang="ru-RU" sz="2400" b="1" dirty="0" smtClean="0">
                <a:solidFill>
                  <a:srgbClr val="990033"/>
                </a:solidFill>
              </a:rPr>
              <a:t>Контроль мест массового скопления людей</a:t>
            </a:r>
            <a:r>
              <a:rPr lang="ru-RU" sz="2400" b="1" dirty="0" smtClean="0">
                <a:solidFill>
                  <a:srgbClr val="990033"/>
                </a:solidFill>
              </a:rPr>
              <a:t>.</a:t>
            </a:r>
          </a:p>
          <a:p>
            <a:r>
              <a:rPr lang="ru-RU" sz="2400" b="1" dirty="0" smtClean="0">
                <a:solidFill>
                  <a:srgbClr val="990033"/>
                </a:solidFill>
              </a:rPr>
              <a:t></a:t>
            </a:r>
            <a:r>
              <a:rPr lang="ru-RU" sz="2400" b="1" dirty="0" smtClean="0">
                <a:solidFill>
                  <a:srgbClr val="990033"/>
                </a:solidFill>
              </a:rPr>
              <a:t>Планирование и проведение работ по инженерно-техническому оборудованию образовательного учреждения</a:t>
            </a:r>
            <a:r>
              <a:rPr lang="ru-RU" sz="2400" b="1" dirty="0" smtClean="0">
                <a:solidFill>
                  <a:srgbClr val="990033"/>
                </a:solidFill>
              </a:rPr>
              <a:t>.</a:t>
            </a:r>
          </a:p>
          <a:p>
            <a:r>
              <a:rPr lang="ru-RU" sz="2400" b="1" dirty="0" smtClean="0">
                <a:solidFill>
                  <a:srgbClr val="990033"/>
                </a:solidFill>
              </a:rPr>
              <a:t></a:t>
            </a:r>
            <a:r>
              <a:rPr lang="ru-RU" sz="2400" b="1" dirty="0" smtClean="0">
                <a:solidFill>
                  <a:srgbClr val="990033"/>
                </a:solidFill>
              </a:rPr>
              <a:t>Организация взаимодействия.</a:t>
            </a:r>
            <a:endParaRPr lang="ru-RU" sz="2400" b="1" dirty="0">
              <a:solidFill>
                <a:srgbClr val="990033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332656"/>
            <a:ext cx="820891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9900"/>
                </a:solidFill>
              </a:rPr>
              <a:t>Инженерно-технические средства безопасности</a:t>
            </a:r>
            <a:r>
              <a:rPr lang="ru-RU" sz="2400" b="1" dirty="0" smtClean="0">
                <a:solidFill>
                  <a:srgbClr val="009900"/>
                </a:solidFill>
              </a:rPr>
              <a:t>:</a:t>
            </a:r>
          </a:p>
          <a:p>
            <a:pPr algn="ctr"/>
            <a:endParaRPr lang="ru-RU" sz="2400" b="1" dirty="0" smtClean="0">
              <a:solidFill>
                <a:srgbClr val="009900"/>
              </a:solidFill>
            </a:endParaRPr>
          </a:p>
          <a:p>
            <a:r>
              <a:rPr lang="ru-RU" dirty="0" smtClean="0"/>
              <a:t> </a:t>
            </a:r>
            <a:r>
              <a:rPr lang="ru-RU" sz="2400" b="1" dirty="0" smtClean="0">
                <a:solidFill>
                  <a:srgbClr val="990033"/>
                </a:solidFill>
              </a:rPr>
              <a:t>системы охранной сигнализации</a:t>
            </a:r>
            <a:r>
              <a:rPr lang="ru-RU" sz="2400" b="1" dirty="0" smtClean="0">
                <a:solidFill>
                  <a:srgbClr val="990033"/>
                </a:solidFill>
              </a:rPr>
              <a:t>;</a:t>
            </a:r>
          </a:p>
          <a:p>
            <a:r>
              <a:rPr lang="ru-RU" sz="2400" b="1" dirty="0" smtClean="0">
                <a:solidFill>
                  <a:srgbClr val="990033"/>
                </a:solidFill>
              </a:rPr>
              <a:t> </a:t>
            </a:r>
            <a:r>
              <a:rPr lang="ru-RU" sz="2400" b="1" dirty="0" smtClean="0">
                <a:solidFill>
                  <a:srgbClr val="990033"/>
                </a:solidFill>
              </a:rPr>
              <a:t>системы пожарной сигнализации</a:t>
            </a:r>
            <a:r>
              <a:rPr lang="ru-RU" sz="2400" b="1" dirty="0" smtClean="0">
                <a:solidFill>
                  <a:srgbClr val="990033"/>
                </a:solidFill>
              </a:rPr>
              <a:t>;</a:t>
            </a:r>
          </a:p>
          <a:p>
            <a:r>
              <a:rPr lang="ru-RU" sz="2400" b="1" dirty="0" smtClean="0">
                <a:solidFill>
                  <a:srgbClr val="990033"/>
                </a:solidFill>
              </a:rPr>
              <a:t> </a:t>
            </a:r>
            <a:r>
              <a:rPr lang="ru-RU" sz="2400" b="1" dirty="0" smtClean="0">
                <a:solidFill>
                  <a:srgbClr val="990033"/>
                </a:solidFill>
              </a:rPr>
              <a:t>системы охранные телевизионные</a:t>
            </a:r>
            <a:r>
              <a:rPr lang="ru-RU" sz="2400" b="1" dirty="0" smtClean="0">
                <a:solidFill>
                  <a:srgbClr val="990033"/>
                </a:solidFill>
              </a:rPr>
              <a:t>;</a:t>
            </a:r>
          </a:p>
          <a:p>
            <a:r>
              <a:rPr lang="ru-RU" sz="2400" b="1" dirty="0" smtClean="0">
                <a:solidFill>
                  <a:srgbClr val="990033"/>
                </a:solidFill>
              </a:rPr>
              <a:t> </a:t>
            </a:r>
            <a:r>
              <a:rPr lang="ru-RU" sz="2400" b="1" dirty="0" smtClean="0">
                <a:solidFill>
                  <a:srgbClr val="990033"/>
                </a:solidFill>
              </a:rPr>
              <a:t>системы контроля доступом</a:t>
            </a:r>
            <a:r>
              <a:rPr lang="ru-RU" sz="2400" b="1" dirty="0" smtClean="0">
                <a:solidFill>
                  <a:srgbClr val="990033"/>
                </a:solidFill>
              </a:rPr>
              <a:t>;</a:t>
            </a:r>
          </a:p>
          <a:p>
            <a:r>
              <a:rPr lang="ru-RU" sz="2400" b="1" dirty="0" smtClean="0">
                <a:solidFill>
                  <a:srgbClr val="990033"/>
                </a:solidFill>
              </a:rPr>
              <a:t> </a:t>
            </a:r>
            <a:r>
              <a:rPr lang="ru-RU" sz="2400" b="1" dirty="0" smtClean="0">
                <a:solidFill>
                  <a:srgbClr val="990033"/>
                </a:solidFill>
              </a:rPr>
              <a:t>системы оповещения о тревоге</a:t>
            </a:r>
            <a:r>
              <a:rPr lang="ru-RU" sz="2400" b="1" dirty="0" smtClean="0">
                <a:solidFill>
                  <a:srgbClr val="990033"/>
                </a:solidFill>
              </a:rPr>
              <a:t>;</a:t>
            </a:r>
          </a:p>
          <a:p>
            <a:r>
              <a:rPr lang="ru-RU" sz="2400" b="1" dirty="0" smtClean="0">
                <a:solidFill>
                  <a:srgbClr val="990033"/>
                </a:solidFill>
              </a:rPr>
              <a:t> </a:t>
            </a:r>
            <a:r>
              <a:rPr lang="ru-RU" sz="2400" b="1" dirty="0" smtClean="0">
                <a:solidFill>
                  <a:srgbClr val="990033"/>
                </a:solidFill>
              </a:rPr>
              <a:t>системы оперативной связи</a:t>
            </a:r>
            <a:r>
              <a:rPr lang="ru-RU" sz="2400" b="1" dirty="0" smtClean="0">
                <a:solidFill>
                  <a:srgbClr val="990033"/>
                </a:solidFill>
              </a:rPr>
              <a:t>;</a:t>
            </a:r>
          </a:p>
          <a:p>
            <a:r>
              <a:rPr lang="ru-RU" sz="2400" b="1" dirty="0" smtClean="0">
                <a:solidFill>
                  <a:srgbClr val="990033"/>
                </a:solidFill>
              </a:rPr>
              <a:t> </a:t>
            </a:r>
            <a:r>
              <a:rPr lang="ru-RU" sz="2400" b="1" dirty="0" smtClean="0">
                <a:solidFill>
                  <a:srgbClr val="990033"/>
                </a:solidFill>
              </a:rPr>
              <a:t>системы электропитания и охранного освещения</a:t>
            </a:r>
            <a:endParaRPr lang="ru-RU" sz="2400" b="1" dirty="0">
              <a:solidFill>
                <a:srgbClr val="990033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Другая 3">
      <a:dk1>
        <a:sysClr val="windowText" lastClr="000000"/>
      </a:dk1>
      <a:lt1>
        <a:sysClr val="window" lastClr="FFFFFF"/>
      </a:lt1>
      <a:dk2>
        <a:srgbClr val="C1CEEB"/>
      </a:dk2>
      <a:lt2>
        <a:srgbClr val="C9C2D1"/>
      </a:lt2>
      <a:accent1>
        <a:srgbClr val="CEB966"/>
      </a:accent1>
      <a:accent2>
        <a:srgbClr val="D60093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7E6BC9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34</TotalTime>
  <Words>686</Words>
  <Application>Microsoft Office PowerPoint</Application>
  <PresentationFormat>Экран (4:3)</PresentationFormat>
  <Paragraphs>80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Апекс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Roma</dc:creator>
  <cp:lastModifiedBy>Roma</cp:lastModifiedBy>
  <cp:revision>5</cp:revision>
  <dcterms:created xsi:type="dcterms:W3CDTF">2014-07-07T12:19:42Z</dcterms:created>
  <dcterms:modified xsi:type="dcterms:W3CDTF">2014-07-07T13:06:20Z</dcterms:modified>
</cp:coreProperties>
</file>