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8" r:id="rId9"/>
    <p:sldId id="269" r:id="rId10"/>
    <p:sldId id="26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DCCDB-92F0-4087-B0E9-3D4A6F85B5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251DDA-C7F0-47FC-84B3-9B2AF514D4D0}">
      <dgm:prSet/>
      <dgm:spPr/>
      <dgm:t>
        <a:bodyPr/>
        <a:lstStyle/>
        <a:p>
          <a:pPr rtl="0"/>
          <a:r>
            <a:rPr lang="ru-RU" b="1" dirty="0" smtClean="0"/>
            <a:t>Первые шаги к будущей профессии ребенок делает в самом раннем детстве. Именно тогда примеряются роли доктора, повара, продавца, шофера — тех специальностей, которые видит ребенок вокруг себя. Задача воспитателей в детском саду не только раскрыть перед дошкольниками мир профессий, но и помочь маленькому человеку соотнести свои увлечения и таланты с работой взрослых.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8A354BA2-35E6-4EB7-A07F-025F76BE72C9}" type="parTrans" cxnId="{ACD6EDB3-BE11-4AAC-9D40-09E83864E4A9}">
      <dgm:prSet/>
      <dgm:spPr/>
      <dgm:t>
        <a:bodyPr/>
        <a:lstStyle/>
        <a:p>
          <a:endParaRPr lang="ru-RU"/>
        </a:p>
      </dgm:t>
    </dgm:pt>
    <dgm:pt modelId="{E731082B-FFB9-4974-8938-3BB552956E58}" type="sibTrans" cxnId="{ACD6EDB3-BE11-4AAC-9D40-09E83864E4A9}">
      <dgm:prSet/>
      <dgm:spPr/>
      <dgm:t>
        <a:bodyPr/>
        <a:lstStyle/>
        <a:p>
          <a:endParaRPr lang="ru-RU"/>
        </a:p>
      </dgm:t>
    </dgm:pt>
    <dgm:pt modelId="{1192A38F-D75C-4466-AE5C-5737074FD34C}" type="pres">
      <dgm:prSet presAssocID="{82FDCCDB-92F0-4087-B0E9-3D4A6F85B5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05A22F-6906-4E7F-A9E2-CD06C3BC3BAD}" type="pres">
      <dgm:prSet presAssocID="{2D251DDA-C7F0-47FC-84B3-9B2AF514D4D0}" presName="node" presStyleLbl="node1" presStyleIdx="0" presStyleCnt="1" custLinFactNeighborX="885" custLinFactNeighborY="-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E79C10-47E2-4C43-B7E9-85F55EDF4401}" type="presOf" srcId="{82FDCCDB-92F0-4087-B0E9-3D4A6F85B556}" destId="{1192A38F-D75C-4466-AE5C-5737074FD34C}" srcOrd="0" destOrd="0" presId="urn:microsoft.com/office/officeart/2005/8/layout/process1"/>
    <dgm:cxn modelId="{1E43B30C-7109-456B-8A74-A5C7C52360C7}" type="presOf" srcId="{2D251DDA-C7F0-47FC-84B3-9B2AF514D4D0}" destId="{0805A22F-6906-4E7F-A9E2-CD06C3BC3BAD}" srcOrd="0" destOrd="0" presId="urn:microsoft.com/office/officeart/2005/8/layout/process1"/>
    <dgm:cxn modelId="{ACD6EDB3-BE11-4AAC-9D40-09E83864E4A9}" srcId="{82FDCCDB-92F0-4087-B0E9-3D4A6F85B556}" destId="{2D251DDA-C7F0-47FC-84B3-9B2AF514D4D0}" srcOrd="0" destOrd="0" parTransId="{8A354BA2-35E6-4EB7-A07F-025F76BE72C9}" sibTransId="{E731082B-FFB9-4974-8938-3BB552956E58}"/>
    <dgm:cxn modelId="{37498BF8-1D08-482A-9913-7F131FBBE538}" type="presParOf" srcId="{1192A38F-D75C-4466-AE5C-5737074FD34C}" destId="{0805A22F-6906-4E7F-A9E2-CD06C3BC3BA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34566-99E6-4058-9462-49E39DFC4673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141B1-D423-4965-9D96-19DC43F3D32C}">
      <dgm:prSet custT="1"/>
      <dgm:spPr/>
      <dgm:t>
        <a:bodyPr/>
        <a:lstStyle/>
        <a:p>
          <a:pPr rtl="0"/>
          <a:r>
            <a:rPr lang="ru-RU" sz="3200" b="1" u="sng" dirty="0" smtClean="0"/>
            <a:t>Задачи проекта:</a:t>
          </a:r>
          <a:endParaRPr lang="ru-RU" sz="3200" u="sng" dirty="0"/>
        </a:p>
      </dgm:t>
    </dgm:pt>
    <dgm:pt modelId="{D8540F26-4510-43FF-923E-7B06786C6D2F}" type="parTrans" cxnId="{140989CE-6B98-4C1C-9B68-AA871F54B5D5}">
      <dgm:prSet/>
      <dgm:spPr/>
      <dgm:t>
        <a:bodyPr/>
        <a:lstStyle/>
        <a:p>
          <a:endParaRPr lang="ru-RU"/>
        </a:p>
      </dgm:t>
    </dgm:pt>
    <dgm:pt modelId="{A2346FAD-035D-4D64-95FD-652F8979EFB7}" type="sibTrans" cxnId="{140989CE-6B98-4C1C-9B68-AA871F54B5D5}">
      <dgm:prSet/>
      <dgm:spPr/>
      <dgm:t>
        <a:bodyPr/>
        <a:lstStyle/>
        <a:p>
          <a:endParaRPr lang="ru-RU"/>
        </a:p>
      </dgm:t>
    </dgm:pt>
    <dgm:pt modelId="{7CC80EBD-D258-4BEE-81A7-76241CD613DD}">
      <dgm:prSet/>
      <dgm:spPr/>
      <dgm:t>
        <a:bodyPr/>
        <a:lstStyle/>
        <a:p>
          <a:endParaRPr lang="ru-RU"/>
        </a:p>
      </dgm:t>
    </dgm:pt>
    <dgm:pt modelId="{E7830457-20F7-4BAA-8288-49B3783E8570}" type="parTrans" cxnId="{C192AC7A-0441-4E63-A516-8484D29ED087}">
      <dgm:prSet/>
      <dgm:spPr/>
      <dgm:t>
        <a:bodyPr/>
        <a:lstStyle/>
        <a:p>
          <a:endParaRPr lang="ru-RU"/>
        </a:p>
      </dgm:t>
    </dgm:pt>
    <dgm:pt modelId="{722DFBFE-F446-4062-BA10-7F28AA165DFD}" type="sibTrans" cxnId="{C192AC7A-0441-4E63-A516-8484D29ED087}">
      <dgm:prSet/>
      <dgm:spPr/>
      <dgm:t>
        <a:bodyPr/>
        <a:lstStyle/>
        <a:p>
          <a:endParaRPr lang="ru-RU"/>
        </a:p>
      </dgm:t>
    </dgm:pt>
    <dgm:pt modelId="{F8D0EE87-E69D-4EDB-BAD5-9A9D47A7AE57}">
      <dgm:prSet/>
      <dgm:spPr/>
      <dgm:t>
        <a:bodyPr/>
        <a:lstStyle/>
        <a:p>
          <a:endParaRPr lang="ru-RU"/>
        </a:p>
      </dgm:t>
    </dgm:pt>
    <dgm:pt modelId="{B2877D74-73D7-4113-BAD2-7EFA4FF0C136}" type="parTrans" cxnId="{74A9DF9C-9B5C-4201-AE17-64990C97B391}">
      <dgm:prSet/>
      <dgm:spPr/>
      <dgm:t>
        <a:bodyPr/>
        <a:lstStyle/>
        <a:p>
          <a:endParaRPr lang="ru-RU"/>
        </a:p>
      </dgm:t>
    </dgm:pt>
    <dgm:pt modelId="{88836FD9-BDEC-437E-87D4-CA64390A9404}" type="sibTrans" cxnId="{74A9DF9C-9B5C-4201-AE17-64990C97B391}">
      <dgm:prSet/>
      <dgm:spPr/>
      <dgm:t>
        <a:bodyPr/>
        <a:lstStyle/>
        <a:p>
          <a:endParaRPr lang="ru-RU"/>
        </a:p>
      </dgm:t>
    </dgm:pt>
    <dgm:pt modelId="{244B4015-A8CB-478B-897C-FB6A253AC174}">
      <dgm:prSet/>
      <dgm:spPr/>
      <dgm:t>
        <a:bodyPr/>
        <a:lstStyle/>
        <a:p>
          <a:endParaRPr lang="ru-RU"/>
        </a:p>
      </dgm:t>
    </dgm:pt>
    <dgm:pt modelId="{64B89E48-15A0-4B79-8D0D-4BBD2F97A386}" type="parTrans" cxnId="{11BBA521-F27F-4FCB-AAAA-E6EE3E7047C9}">
      <dgm:prSet/>
      <dgm:spPr/>
      <dgm:t>
        <a:bodyPr/>
        <a:lstStyle/>
        <a:p>
          <a:endParaRPr lang="ru-RU"/>
        </a:p>
      </dgm:t>
    </dgm:pt>
    <dgm:pt modelId="{57ED5B3C-35E9-4AF1-B772-F9EF0F470E53}" type="sibTrans" cxnId="{11BBA521-F27F-4FCB-AAAA-E6EE3E7047C9}">
      <dgm:prSet/>
      <dgm:spPr/>
      <dgm:t>
        <a:bodyPr/>
        <a:lstStyle/>
        <a:p>
          <a:endParaRPr lang="ru-RU"/>
        </a:p>
      </dgm:t>
    </dgm:pt>
    <dgm:pt modelId="{4F57DA9E-680A-4D31-A4B8-8ED6558F4D78}">
      <dgm:prSet/>
      <dgm:spPr/>
      <dgm:t>
        <a:bodyPr/>
        <a:lstStyle/>
        <a:p>
          <a:endParaRPr lang="ru-RU"/>
        </a:p>
      </dgm:t>
    </dgm:pt>
    <dgm:pt modelId="{D3B25721-5B5E-46D3-A240-34475B34D559}" type="parTrans" cxnId="{9319BF4F-DAA7-4C4C-8A68-D821B71BF0E6}">
      <dgm:prSet/>
      <dgm:spPr/>
      <dgm:t>
        <a:bodyPr/>
        <a:lstStyle/>
        <a:p>
          <a:endParaRPr lang="ru-RU"/>
        </a:p>
      </dgm:t>
    </dgm:pt>
    <dgm:pt modelId="{16D02D22-09AC-4D9E-9535-4E21723307F6}" type="sibTrans" cxnId="{9319BF4F-DAA7-4C4C-8A68-D821B71BF0E6}">
      <dgm:prSet/>
      <dgm:spPr/>
      <dgm:t>
        <a:bodyPr/>
        <a:lstStyle/>
        <a:p>
          <a:endParaRPr lang="ru-RU"/>
        </a:p>
      </dgm:t>
    </dgm:pt>
    <dgm:pt modelId="{099B45DB-1690-4433-BA0F-AC6604513E11}">
      <dgm:prSet/>
      <dgm:spPr/>
      <dgm:t>
        <a:bodyPr/>
        <a:lstStyle/>
        <a:p>
          <a:endParaRPr lang="ru-RU"/>
        </a:p>
      </dgm:t>
    </dgm:pt>
    <dgm:pt modelId="{D4A0A87B-2707-4CCC-948E-2C4CC3741866}" type="parTrans" cxnId="{B2F55125-5152-472E-8F81-740E1335577D}">
      <dgm:prSet/>
      <dgm:spPr/>
      <dgm:t>
        <a:bodyPr/>
        <a:lstStyle/>
        <a:p>
          <a:endParaRPr lang="ru-RU"/>
        </a:p>
      </dgm:t>
    </dgm:pt>
    <dgm:pt modelId="{FB4DD2FA-8AA0-49B0-AAAC-8D09D9C5A7BA}" type="sibTrans" cxnId="{B2F55125-5152-472E-8F81-740E1335577D}">
      <dgm:prSet/>
      <dgm:spPr/>
      <dgm:t>
        <a:bodyPr/>
        <a:lstStyle/>
        <a:p>
          <a:endParaRPr lang="ru-RU"/>
        </a:p>
      </dgm:t>
    </dgm:pt>
    <dgm:pt modelId="{A0323FB6-5976-46FA-9030-6E733129FA25}">
      <dgm:prSet/>
      <dgm:spPr/>
      <dgm:t>
        <a:bodyPr/>
        <a:lstStyle/>
        <a:p>
          <a:pPr rtl="0"/>
          <a:endParaRPr lang="ru-RU" dirty="0"/>
        </a:p>
      </dgm:t>
    </dgm:pt>
    <dgm:pt modelId="{120408DF-BFDB-45E5-9AFC-DD20A2C46C25}" type="parTrans" cxnId="{0FBA9971-3C7F-4C5D-A20F-8BAD7016C902}">
      <dgm:prSet/>
      <dgm:spPr/>
      <dgm:t>
        <a:bodyPr/>
        <a:lstStyle/>
        <a:p>
          <a:endParaRPr lang="ru-RU"/>
        </a:p>
      </dgm:t>
    </dgm:pt>
    <dgm:pt modelId="{00C043A5-C52C-4115-9B87-801CFD663180}" type="sibTrans" cxnId="{0FBA9971-3C7F-4C5D-A20F-8BAD7016C902}">
      <dgm:prSet/>
      <dgm:spPr/>
      <dgm:t>
        <a:bodyPr/>
        <a:lstStyle/>
        <a:p>
          <a:endParaRPr lang="ru-RU"/>
        </a:p>
      </dgm:t>
    </dgm:pt>
    <dgm:pt modelId="{D8B9DB3D-504C-47DE-8B1F-787F7FACBC44}">
      <dgm:prSet custT="1"/>
      <dgm:spPr/>
      <dgm:t>
        <a:bodyPr/>
        <a:lstStyle/>
        <a:p>
          <a:pPr rtl="0"/>
          <a:r>
            <a:rPr lang="ru-RU" sz="2000" dirty="0" smtClean="0"/>
            <a:t>Научить детей ориентироваться в многообразии профессий, познакомить с основами профессий повара, гончара и др.</a:t>
          </a:r>
          <a:endParaRPr lang="ru-RU" sz="2000" dirty="0"/>
        </a:p>
      </dgm:t>
    </dgm:pt>
    <dgm:pt modelId="{274B7744-78BE-4CF8-A0DE-16832D30015E}" type="parTrans" cxnId="{C3ACEC6B-316C-4BC9-BA0D-5A6734A2D771}">
      <dgm:prSet/>
      <dgm:spPr/>
      <dgm:t>
        <a:bodyPr/>
        <a:lstStyle/>
        <a:p>
          <a:endParaRPr lang="ru-RU"/>
        </a:p>
      </dgm:t>
    </dgm:pt>
    <dgm:pt modelId="{C2825174-103B-4EFA-80F3-617E2F069440}" type="sibTrans" cxnId="{C3ACEC6B-316C-4BC9-BA0D-5A6734A2D771}">
      <dgm:prSet/>
      <dgm:spPr/>
      <dgm:t>
        <a:bodyPr/>
        <a:lstStyle/>
        <a:p>
          <a:endParaRPr lang="ru-RU"/>
        </a:p>
      </dgm:t>
    </dgm:pt>
    <dgm:pt modelId="{1A35411E-30B4-4B4C-82AD-9F674F240CFA}">
      <dgm:prSet custT="1"/>
      <dgm:spPr/>
      <dgm:t>
        <a:bodyPr/>
        <a:lstStyle/>
        <a:p>
          <a:pPr rtl="0"/>
          <a:r>
            <a:rPr lang="ru-RU" sz="1700" dirty="0" smtClean="0"/>
            <a:t> </a:t>
          </a:r>
          <a:r>
            <a:rPr lang="ru-RU" sz="2000" dirty="0" smtClean="0"/>
            <a:t>Создать информационный банк ресурсного материала по вопросам ранней профориентации дошкольников.</a:t>
          </a:r>
          <a:endParaRPr lang="ru-RU" sz="2000" dirty="0"/>
        </a:p>
      </dgm:t>
    </dgm:pt>
    <dgm:pt modelId="{34FB751A-22E7-4A37-A8F2-097002ED6758}" type="parTrans" cxnId="{C66C186D-F349-4A9F-B572-5F565870351E}">
      <dgm:prSet/>
      <dgm:spPr/>
      <dgm:t>
        <a:bodyPr/>
        <a:lstStyle/>
        <a:p>
          <a:endParaRPr lang="ru-RU"/>
        </a:p>
      </dgm:t>
    </dgm:pt>
    <dgm:pt modelId="{4305A454-C83B-4B37-986D-33C8101C7BB2}" type="sibTrans" cxnId="{C66C186D-F349-4A9F-B572-5F565870351E}">
      <dgm:prSet/>
      <dgm:spPr/>
      <dgm:t>
        <a:bodyPr/>
        <a:lstStyle/>
        <a:p>
          <a:endParaRPr lang="ru-RU"/>
        </a:p>
      </dgm:t>
    </dgm:pt>
    <dgm:pt modelId="{38B29AC8-E07C-4635-AF9F-3B9BAC04CA23}">
      <dgm:prSet/>
      <dgm:spPr/>
      <dgm:t>
        <a:bodyPr/>
        <a:lstStyle/>
        <a:p>
          <a:endParaRPr lang="ru-RU"/>
        </a:p>
      </dgm:t>
    </dgm:pt>
    <dgm:pt modelId="{7CF88288-9B7A-487B-89C3-92EB2CC95B6C}" type="parTrans" cxnId="{49E6C736-7F2D-4E7A-A6B3-2F7278CAC334}">
      <dgm:prSet/>
      <dgm:spPr/>
      <dgm:t>
        <a:bodyPr/>
        <a:lstStyle/>
        <a:p>
          <a:endParaRPr lang="ru-RU"/>
        </a:p>
      </dgm:t>
    </dgm:pt>
    <dgm:pt modelId="{ED76BFCC-BC35-4B51-93F4-AB6273F23B6E}" type="sibTrans" cxnId="{49E6C736-7F2D-4E7A-A6B3-2F7278CAC334}">
      <dgm:prSet/>
      <dgm:spPr/>
      <dgm:t>
        <a:bodyPr/>
        <a:lstStyle/>
        <a:p>
          <a:endParaRPr lang="ru-RU"/>
        </a:p>
      </dgm:t>
    </dgm:pt>
    <dgm:pt modelId="{9AD609AE-26A6-4D33-8E60-BDD5990A9A8E}">
      <dgm:prSet custT="1"/>
      <dgm:spPr/>
      <dgm:t>
        <a:bodyPr/>
        <a:lstStyle/>
        <a:p>
          <a:r>
            <a:rPr lang="ru-RU" sz="1700" dirty="0" smtClean="0"/>
            <a:t> </a:t>
          </a:r>
          <a:r>
            <a:rPr lang="ru-RU" sz="2000" dirty="0" smtClean="0"/>
            <a:t>Сформировать практические навыки безопасного поведения детей на рабочем месте через проведение цикла обучающих занятий, </a:t>
          </a:r>
          <a:r>
            <a:rPr lang="ru-RU" sz="2000" dirty="0" err="1" smtClean="0"/>
            <a:t>тренинговых</a:t>
          </a:r>
          <a:r>
            <a:rPr lang="ru-RU" sz="2000" dirty="0" smtClean="0"/>
            <a:t> упражнений, “Минуток безопасности”.</a:t>
          </a:r>
          <a:endParaRPr lang="ru-RU" sz="2000" dirty="0"/>
        </a:p>
      </dgm:t>
    </dgm:pt>
    <dgm:pt modelId="{E3A1CE2A-E40E-4057-B92D-06B4E2E43618}" type="parTrans" cxnId="{BA49BD82-00A2-4130-A1CB-1CA424824CA1}">
      <dgm:prSet/>
      <dgm:spPr/>
      <dgm:t>
        <a:bodyPr/>
        <a:lstStyle/>
        <a:p>
          <a:endParaRPr lang="ru-RU"/>
        </a:p>
      </dgm:t>
    </dgm:pt>
    <dgm:pt modelId="{BCE6DE85-479D-4280-B60A-F3335794B50C}" type="sibTrans" cxnId="{BA49BD82-00A2-4130-A1CB-1CA424824CA1}">
      <dgm:prSet/>
      <dgm:spPr/>
      <dgm:t>
        <a:bodyPr/>
        <a:lstStyle/>
        <a:p>
          <a:endParaRPr lang="ru-RU"/>
        </a:p>
      </dgm:t>
    </dgm:pt>
    <dgm:pt modelId="{93A46F5E-864C-477E-A338-1AA4ECFB4668}">
      <dgm:prSet custT="1"/>
      <dgm:spPr/>
      <dgm:t>
        <a:bodyPr/>
        <a:lstStyle/>
        <a:p>
          <a:r>
            <a:rPr lang="ru-RU" sz="1700" dirty="0" smtClean="0"/>
            <a:t> </a:t>
          </a:r>
          <a:r>
            <a:rPr lang="ru-RU" sz="2000" dirty="0" smtClean="0"/>
            <a:t>Активизировать пропагандистскую деятельность среди родителей посредством включения в воспитательно-образовательный процесс.</a:t>
          </a:r>
          <a:endParaRPr lang="ru-RU" sz="2000" dirty="0"/>
        </a:p>
      </dgm:t>
    </dgm:pt>
    <dgm:pt modelId="{1D541145-17C7-495F-B045-0882F1B67F1A}" type="parTrans" cxnId="{AFA23D22-C088-4B07-B934-F367B4B72173}">
      <dgm:prSet/>
      <dgm:spPr/>
      <dgm:t>
        <a:bodyPr/>
        <a:lstStyle/>
        <a:p>
          <a:endParaRPr lang="ru-RU"/>
        </a:p>
      </dgm:t>
    </dgm:pt>
    <dgm:pt modelId="{EC68FB60-035C-4258-9B80-E7C181456993}" type="sibTrans" cxnId="{AFA23D22-C088-4B07-B934-F367B4B72173}">
      <dgm:prSet/>
      <dgm:spPr/>
      <dgm:t>
        <a:bodyPr/>
        <a:lstStyle/>
        <a:p>
          <a:endParaRPr lang="ru-RU"/>
        </a:p>
      </dgm:t>
    </dgm:pt>
    <dgm:pt modelId="{26FA9E8D-3631-41E8-AAE8-3AB3A62765A6}" type="pres">
      <dgm:prSet presAssocID="{AF534566-99E6-4058-9462-49E39DFC467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F163D-58E1-4E3F-AEED-CE50417DF426}" type="pres">
      <dgm:prSet presAssocID="{AF534566-99E6-4058-9462-49E39DFC4673}" presName="matrix" presStyleCnt="0"/>
      <dgm:spPr/>
    </dgm:pt>
    <dgm:pt modelId="{852DA9F1-BD7C-4A24-B69F-A7408E104FCC}" type="pres">
      <dgm:prSet presAssocID="{AF534566-99E6-4058-9462-49E39DFC4673}" presName="tile1" presStyleLbl="node1" presStyleIdx="0" presStyleCnt="4"/>
      <dgm:spPr/>
      <dgm:t>
        <a:bodyPr/>
        <a:lstStyle/>
        <a:p>
          <a:endParaRPr lang="ru-RU"/>
        </a:p>
      </dgm:t>
    </dgm:pt>
    <dgm:pt modelId="{302696FF-D1A9-4D10-B54E-D35429D768D9}" type="pres">
      <dgm:prSet presAssocID="{AF534566-99E6-4058-9462-49E39DFC467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8E051-C79C-48A3-AEAD-D5C586BFBA68}" type="pres">
      <dgm:prSet presAssocID="{AF534566-99E6-4058-9462-49E39DFC4673}" presName="tile2" presStyleLbl="node1" presStyleIdx="1" presStyleCnt="4"/>
      <dgm:spPr/>
      <dgm:t>
        <a:bodyPr/>
        <a:lstStyle/>
        <a:p>
          <a:endParaRPr lang="ru-RU"/>
        </a:p>
      </dgm:t>
    </dgm:pt>
    <dgm:pt modelId="{B95A46C8-E99E-40E3-8E40-EF0595860175}" type="pres">
      <dgm:prSet presAssocID="{AF534566-99E6-4058-9462-49E39DFC467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E0AA1-3316-43C4-A392-FA932F7048E6}" type="pres">
      <dgm:prSet presAssocID="{AF534566-99E6-4058-9462-49E39DFC4673}" presName="tile3" presStyleLbl="node1" presStyleIdx="2" presStyleCnt="4"/>
      <dgm:spPr/>
      <dgm:t>
        <a:bodyPr/>
        <a:lstStyle/>
        <a:p>
          <a:endParaRPr lang="ru-RU"/>
        </a:p>
      </dgm:t>
    </dgm:pt>
    <dgm:pt modelId="{7FC4F561-5D6F-4EBF-AD35-48AEEA5ABFB4}" type="pres">
      <dgm:prSet presAssocID="{AF534566-99E6-4058-9462-49E39DFC467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F9F33-18E4-4C5C-B5C3-4BD95137AAFE}" type="pres">
      <dgm:prSet presAssocID="{AF534566-99E6-4058-9462-49E39DFC4673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3EA4CBA7-E255-40A2-834C-F4B1A1A5C133}" type="pres">
      <dgm:prSet presAssocID="{AF534566-99E6-4058-9462-49E39DFC467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AAAE4-28AA-484F-8789-85FE68AA3CB4}" type="pres">
      <dgm:prSet presAssocID="{AF534566-99E6-4058-9462-49E39DFC467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FBA9971-3C7F-4C5D-A20F-8BAD7016C902}" srcId="{AF534566-99E6-4058-9462-49E39DFC4673}" destId="{A0323FB6-5976-46FA-9030-6E733129FA25}" srcOrd="6" destOrd="0" parTransId="{120408DF-BFDB-45E5-9AFC-DD20A2C46C25}" sibTransId="{00C043A5-C52C-4115-9B87-801CFD663180}"/>
    <dgm:cxn modelId="{C507A145-FDF6-4053-BF48-4B4FC82798DC}" type="presOf" srcId="{1A35411E-30B4-4B4C-82AD-9F674F240CFA}" destId="{B1BF9F33-18E4-4C5C-B5C3-4BD95137AAFE}" srcOrd="0" destOrd="0" presId="urn:microsoft.com/office/officeart/2005/8/layout/matrix1"/>
    <dgm:cxn modelId="{C3ACEC6B-316C-4BC9-BA0D-5A6734A2D771}" srcId="{9FE141B1-D423-4965-9D96-19DC43F3D32C}" destId="{D8B9DB3D-504C-47DE-8B1F-787F7FACBC44}" srcOrd="0" destOrd="0" parTransId="{274B7744-78BE-4CF8-A0DE-16832D30015E}" sibTransId="{C2825174-103B-4EFA-80F3-617E2F069440}"/>
    <dgm:cxn modelId="{F1476B6B-9BB4-478C-96E7-37D59E93AC38}" type="presOf" srcId="{9FE141B1-D423-4965-9D96-19DC43F3D32C}" destId="{A23AAAE4-28AA-484F-8789-85FE68AA3CB4}" srcOrd="0" destOrd="0" presId="urn:microsoft.com/office/officeart/2005/8/layout/matrix1"/>
    <dgm:cxn modelId="{1AF87392-7662-4D25-AE21-5DA88C164985}" type="presOf" srcId="{93A46F5E-864C-477E-A338-1AA4ECFB4668}" destId="{B95A46C8-E99E-40E3-8E40-EF0595860175}" srcOrd="1" destOrd="0" presId="urn:microsoft.com/office/officeart/2005/8/layout/matrix1"/>
    <dgm:cxn modelId="{6E076C86-024A-4499-8879-D26B33271012}" type="presOf" srcId="{9AD609AE-26A6-4D33-8E60-BDD5990A9A8E}" destId="{7FC4F561-5D6F-4EBF-AD35-48AEEA5ABFB4}" srcOrd="1" destOrd="0" presId="urn:microsoft.com/office/officeart/2005/8/layout/matrix1"/>
    <dgm:cxn modelId="{11BBA521-F27F-4FCB-AAAA-E6EE3E7047C9}" srcId="{AF534566-99E6-4058-9462-49E39DFC4673}" destId="{244B4015-A8CB-478B-897C-FB6A253AC174}" srcOrd="3" destOrd="0" parTransId="{64B89E48-15A0-4B79-8D0D-4BBD2F97A386}" sibTransId="{57ED5B3C-35E9-4AF1-B772-F9EF0F470E53}"/>
    <dgm:cxn modelId="{74A9DF9C-9B5C-4201-AE17-64990C97B391}" srcId="{AF534566-99E6-4058-9462-49E39DFC4673}" destId="{F8D0EE87-E69D-4EDB-BAD5-9A9D47A7AE57}" srcOrd="2" destOrd="0" parTransId="{B2877D74-73D7-4113-BAD2-7EFA4FF0C136}" sibTransId="{88836FD9-BDEC-437E-87D4-CA64390A9404}"/>
    <dgm:cxn modelId="{BA49BD82-00A2-4130-A1CB-1CA424824CA1}" srcId="{9FE141B1-D423-4965-9D96-19DC43F3D32C}" destId="{9AD609AE-26A6-4D33-8E60-BDD5990A9A8E}" srcOrd="2" destOrd="0" parTransId="{E3A1CE2A-E40E-4057-B92D-06B4E2E43618}" sibTransId="{BCE6DE85-479D-4280-B60A-F3335794B50C}"/>
    <dgm:cxn modelId="{D7B28A38-C135-4830-A4F4-249538DBBF01}" type="presOf" srcId="{93A46F5E-864C-477E-A338-1AA4ECFB4668}" destId="{C638E051-C79C-48A3-AEAD-D5C586BFBA68}" srcOrd="0" destOrd="0" presId="urn:microsoft.com/office/officeart/2005/8/layout/matrix1"/>
    <dgm:cxn modelId="{AFA23D22-C088-4B07-B934-F367B4B72173}" srcId="{9FE141B1-D423-4965-9D96-19DC43F3D32C}" destId="{93A46F5E-864C-477E-A338-1AA4ECFB4668}" srcOrd="1" destOrd="0" parTransId="{1D541145-17C7-495F-B045-0882F1B67F1A}" sibTransId="{EC68FB60-035C-4258-9B80-E7C181456993}"/>
    <dgm:cxn modelId="{8F2DD2C9-AF68-412A-96CE-89ACEAAECF64}" type="presOf" srcId="{D8B9DB3D-504C-47DE-8B1F-787F7FACBC44}" destId="{302696FF-D1A9-4D10-B54E-D35429D768D9}" srcOrd="1" destOrd="0" presId="urn:microsoft.com/office/officeart/2005/8/layout/matrix1"/>
    <dgm:cxn modelId="{C192AC7A-0441-4E63-A516-8484D29ED087}" srcId="{AF534566-99E6-4058-9462-49E39DFC4673}" destId="{7CC80EBD-D258-4BEE-81A7-76241CD613DD}" srcOrd="1" destOrd="0" parTransId="{E7830457-20F7-4BAA-8288-49B3783E8570}" sibTransId="{722DFBFE-F446-4062-BA10-7F28AA165DFD}"/>
    <dgm:cxn modelId="{140989CE-6B98-4C1C-9B68-AA871F54B5D5}" srcId="{AF534566-99E6-4058-9462-49E39DFC4673}" destId="{9FE141B1-D423-4965-9D96-19DC43F3D32C}" srcOrd="0" destOrd="0" parTransId="{D8540F26-4510-43FF-923E-7B06786C6D2F}" sibTransId="{A2346FAD-035D-4D64-95FD-652F8979EFB7}"/>
    <dgm:cxn modelId="{C2F4CA0F-C15E-4B59-B109-59A0DB9CAD02}" type="presOf" srcId="{D8B9DB3D-504C-47DE-8B1F-787F7FACBC44}" destId="{852DA9F1-BD7C-4A24-B69F-A7408E104FCC}" srcOrd="0" destOrd="0" presId="urn:microsoft.com/office/officeart/2005/8/layout/matrix1"/>
    <dgm:cxn modelId="{C66C186D-F349-4A9F-B572-5F565870351E}" srcId="{9FE141B1-D423-4965-9D96-19DC43F3D32C}" destId="{1A35411E-30B4-4B4C-82AD-9F674F240CFA}" srcOrd="3" destOrd="0" parTransId="{34FB751A-22E7-4A37-A8F2-097002ED6758}" sibTransId="{4305A454-C83B-4B37-986D-33C8101C7BB2}"/>
    <dgm:cxn modelId="{B2F55125-5152-472E-8F81-740E1335577D}" srcId="{AF534566-99E6-4058-9462-49E39DFC4673}" destId="{099B45DB-1690-4433-BA0F-AC6604513E11}" srcOrd="5" destOrd="0" parTransId="{D4A0A87B-2707-4CCC-948E-2C4CC3741866}" sibTransId="{FB4DD2FA-8AA0-49B0-AAAC-8D09D9C5A7BA}"/>
    <dgm:cxn modelId="{3B224DB3-BCA8-4441-802E-A2BA64003DDC}" type="presOf" srcId="{AF534566-99E6-4058-9462-49E39DFC4673}" destId="{26FA9E8D-3631-41E8-AAE8-3AB3A62765A6}" srcOrd="0" destOrd="0" presId="urn:microsoft.com/office/officeart/2005/8/layout/matrix1"/>
    <dgm:cxn modelId="{49E6C736-7F2D-4E7A-A6B3-2F7278CAC334}" srcId="{9FE141B1-D423-4965-9D96-19DC43F3D32C}" destId="{38B29AC8-E07C-4635-AF9F-3B9BAC04CA23}" srcOrd="4" destOrd="0" parTransId="{7CF88288-9B7A-487B-89C3-92EB2CC95B6C}" sibTransId="{ED76BFCC-BC35-4B51-93F4-AB6273F23B6E}"/>
    <dgm:cxn modelId="{94E6687C-A210-4840-9B28-06AB0EEA3B8D}" type="presOf" srcId="{9AD609AE-26A6-4D33-8E60-BDD5990A9A8E}" destId="{B17E0AA1-3316-43C4-A392-FA932F7048E6}" srcOrd="0" destOrd="0" presId="urn:microsoft.com/office/officeart/2005/8/layout/matrix1"/>
    <dgm:cxn modelId="{9319BF4F-DAA7-4C4C-8A68-D821B71BF0E6}" srcId="{AF534566-99E6-4058-9462-49E39DFC4673}" destId="{4F57DA9E-680A-4D31-A4B8-8ED6558F4D78}" srcOrd="4" destOrd="0" parTransId="{D3B25721-5B5E-46D3-A240-34475B34D559}" sibTransId="{16D02D22-09AC-4D9E-9535-4E21723307F6}"/>
    <dgm:cxn modelId="{566E1549-70C6-4AB8-9882-AF132384ECBF}" type="presOf" srcId="{1A35411E-30B4-4B4C-82AD-9F674F240CFA}" destId="{3EA4CBA7-E255-40A2-834C-F4B1A1A5C133}" srcOrd="1" destOrd="0" presId="urn:microsoft.com/office/officeart/2005/8/layout/matrix1"/>
    <dgm:cxn modelId="{7A887A24-4474-412A-A7B0-DE78137984AB}" type="presParOf" srcId="{26FA9E8D-3631-41E8-AAE8-3AB3A62765A6}" destId="{AA5F163D-58E1-4E3F-AEED-CE50417DF426}" srcOrd="0" destOrd="0" presId="urn:microsoft.com/office/officeart/2005/8/layout/matrix1"/>
    <dgm:cxn modelId="{1D5185B9-B5B8-4492-B2B3-1D85F11653D4}" type="presParOf" srcId="{AA5F163D-58E1-4E3F-AEED-CE50417DF426}" destId="{852DA9F1-BD7C-4A24-B69F-A7408E104FCC}" srcOrd="0" destOrd="0" presId="urn:microsoft.com/office/officeart/2005/8/layout/matrix1"/>
    <dgm:cxn modelId="{AD2A9BF8-D1FE-466A-8ACF-B49A55C766BF}" type="presParOf" srcId="{AA5F163D-58E1-4E3F-AEED-CE50417DF426}" destId="{302696FF-D1A9-4D10-B54E-D35429D768D9}" srcOrd="1" destOrd="0" presId="urn:microsoft.com/office/officeart/2005/8/layout/matrix1"/>
    <dgm:cxn modelId="{4D0AF06A-C59A-4DDA-A179-8D114F404A0D}" type="presParOf" srcId="{AA5F163D-58E1-4E3F-AEED-CE50417DF426}" destId="{C638E051-C79C-48A3-AEAD-D5C586BFBA68}" srcOrd="2" destOrd="0" presId="urn:microsoft.com/office/officeart/2005/8/layout/matrix1"/>
    <dgm:cxn modelId="{453387F2-B723-4314-912E-A6F445A77B60}" type="presParOf" srcId="{AA5F163D-58E1-4E3F-AEED-CE50417DF426}" destId="{B95A46C8-E99E-40E3-8E40-EF0595860175}" srcOrd="3" destOrd="0" presId="urn:microsoft.com/office/officeart/2005/8/layout/matrix1"/>
    <dgm:cxn modelId="{90A7815C-7342-419C-8B02-AB9026B6BE14}" type="presParOf" srcId="{AA5F163D-58E1-4E3F-AEED-CE50417DF426}" destId="{B17E0AA1-3316-43C4-A392-FA932F7048E6}" srcOrd="4" destOrd="0" presId="urn:microsoft.com/office/officeart/2005/8/layout/matrix1"/>
    <dgm:cxn modelId="{64B83733-AF0F-4830-8CBD-423913BC372E}" type="presParOf" srcId="{AA5F163D-58E1-4E3F-AEED-CE50417DF426}" destId="{7FC4F561-5D6F-4EBF-AD35-48AEEA5ABFB4}" srcOrd="5" destOrd="0" presId="urn:microsoft.com/office/officeart/2005/8/layout/matrix1"/>
    <dgm:cxn modelId="{542939E1-EF9E-4B82-AA59-296FB05B607C}" type="presParOf" srcId="{AA5F163D-58E1-4E3F-AEED-CE50417DF426}" destId="{B1BF9F33-18E4-4C5C-B5C3-4BD95137AAFE}" srcOrd="6" destOrd="0" presId="urn:microsoft.com/office/officeart/2005/8/layout/matrix1"/>
    <dgm:cxn modelId="{EA31C12D-676F-4AF4-B163-2EC4F2A5F172}" type="presParOf" srcId="{AA5F163D-58E1-4E3F-AEED-CE50417DF426}" destId="{3EA4CBA7-E255-40A2-834C-F4B1A1A5C133}" srcOrd="7" destOrd="0" presId="urn:microsoft.com/office/officeart/2005/8/layout/matrix1"/>
    <dgm:cxn modelId="{88881E5D-6BB4-49E4-9CE1-0EC86EBA562A}" type="presParOf" srcId="{26FA9E8D-3631-41E8-AAE8-3AB3A62765A6}" destId="{A23AAAE4-28AA-484F-8789-85FE68AA3CB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5A22F-6906-4E7F-A9E2-CD06C3BC3BAD}">
      <dsp:nvSpPr>
        <dsp:cNvPr id="0" name=""/>
        <dsp:cNvSpPr/>
      </dsp:nvSpPr>
      <dsp:spPr>
        <a:xfrm>
          <a:off x="0" y="720092"/>
          <a:ext cx="8134672" cy="488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Первые шаги к будущей профессии ребенок делает в самом раннем детстве. Именно тогда примеряются роли доктора, повара, продавца, шофера — тех специальностей, которые видит ребенок вокруг себя. Задача воспитателей в детском саду не только раскрыть перед дошкольниками мир профессий, но и помочь маленькому человеку соотнести свои увлечения и таланты с работой взрослых.</a:t>
          </a:r>
          <a:r>
            <a:rPr lang="ru-RU" sz="2700" kern="1200" dirty="0" smtClean="0"/>
            <a:t/>
          </a:r>
          <a:br>
            <a:rPr lang="ru-RU" sz="2700" kern="1200" dirty="0" smtClean="0"/>
          </a:br>
          <a:endParaRPr lang="ru-RU" sz="2700" kern="1200" dirty="0"/>
        </a:p>
      </dsp:txBody>
      <dsp:txXfrm>
        <a:off x="142954" y="863046"/>
        <a:ext cx="7848764" cy="4594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DA9F1-BD7C-4A24-B69F-A7408E104FCC}">
      <dsp:nvSpPr>
        <dsp:cNvPr id="0" name=""/>
        <dsp:cNvSpPr/>
      </dsp:nvSpPr>
      <dsp:spPr>
        <a:xfrm rot="16200000">
          <a:off x="1080119" y="-1080119"/>
          <a:ext cx="1980220" cy="414046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Научить детей ориентироваться в многообразии профессий, познакомить с основами профессий повара, гончара и др.</a:t>
          </a:r>
          <a:endParaRPr lang="ru-RU" sz="2000" kern="1200" dirty="0"/>
        </a:p>
      </dsp:txBody>
      <dsp:txXfrm rot="5400000">
        <a:off x="0" y="0"/>
        <a:ext cx="4140460" cy="1485165"/>
      </dsp:txXfrm>
    </dsp:sp>
    <dsp:sp modelId="{C638E051-C79C-48A3-AEAD-D5C586BFBA68}">
      <dsp:nvSpPr>
        <dsp:cNvPr id="0" name=""/>
        <dsp:cNvSpPr/>
      </dsp:nvSpPr>
      <dsp:spPr>
        <a:xfrm>
          <a:off x="4140460" y="0"/>
          <a:ext cx="4140460" cy="198022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2000" kern="1200" dirty="0" smtClean="0"/>
            <a:t>Активизировать пропагандистскую деятельность среди родителей посредством включения в воспитательно-образовательный процесс.</a:t>
          </a:r>
          <a:endParaRPr lang="ru-RU" sz="2000" kern="1200" dirty="0"/>
        </a:p>
      </dsp:txBody>
      <dsp:txXfrm>
        <a:off x="4140460" y="0"/>
        <a:ext cx="4140460" cy="1485165"/>
      </dsp:txXfrm>
    </dsp:sp>
    <dsp:sp modelId="{B17E0AA1-3316-43C4-A392-FA932F7048E6}">
      <dsp:nvSpPr>
        <dsp:cNvPr id="0" name=""/>
        <dsp:cNvSpPr/>
      </dsp:nvSpPr>
      <dsp:spPr>
        <a:xfrm rot="10800000">
          <a:off x="0" y="1980220"/>
          <a:ext cx="4140460" cy="198022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2000" kern="1200" dirty="0" smtClean="0"/>
            <a:t>Сформировать практические навыки безопасного поведения детей на рабочем месте через проведение цикла обучающих занятий, </a:t>
          </a:r>
          <a:r>
            <a:rPr lang="ru-RU" sz="2000" kern="1200" dirty="0" err="1" smtClean="0"/>
            <a:t>тренинговых</a:t>
          </a:r>
          <a:r>
            <a:rPr lang="ru-RU" sz="2000" kern="1200" dirty="0" smtClean="0"/>
            <a:t> упражнений, “Минуток безопасности”.</a:t>
          </a:r>
          <a:endParaRPr lang="ru-RU" sz="2000" kern="1200" dirty="0"/>
        </a:p>
      </dsp:txBody>
      <dsp:txXfrm rot="10800000">
        <a:off x="0" y="2475275"/>
        <a:ext cx="4140460" cy="1485165"/>
      </dsp:txXfrm>
    </dsp:sp>
    <dsp:sp modelId="{B1BF9F33-18E4-4C5C-B5C3-4BD95137AAFE}">
      <dsp:nvSpPr>
        <dsp:cNvPr id="0" name=""/>
        <dsp:cNvSpPr/>
      </dsp:nvSpPr>
      <dsp:spPr>
        <a:xfrm rot="5400000">
          <a:off x="5220580" y="900100"/>
          <a:ext cx="1980220" cy="414046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2000" kern="1200" dirty="0" smtClean="0"/>
            <a:t>Создать информационный банк ресурсного материала по вопросам ранней профориентации дошкольников.</a:t>
          </a:r>
          <a:endParaRPr lang="ru-RU" sz="2000" kern="1200" dirty="0"/>
        </a:p>
      </dsp:txBody>
      <dsp:txXfrm rot="-5400000">
        <a:off x="4140460" y="2475274"/>
        <a:ext cx="4140460" cy="1485165"/>
      </dsp:txXfrm>
    </dsp:sp>
    <dsp:sp modelId="{A23AAAE4-28AA-484F-8789-85FE68AA3CB4}">
      <dsp:nvSpPr>
        <dsp:cNvPr id="0" name=""/>
        <dsp:cNvSpPr/>
      </dsp:nvSpPr>
      <dsp:spPr>
        <a:xfrm>
          <a:off x="2898321" y="1485164"/>
          <a:ext cx="2484276" cy="99011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/>
            <a:t>Задачи проекта:</a:t>
          </a:r>
          <a:endParaRPr lang="ru-RU" sz="3200" u="sng" kern="1200" dirty="0"/>
        </a:p>
      </dsp:txBody>
      <dsp:txXfrm>
        <a:off x="2946654" y="1533497"/>
        <a:ext cx="2387610" cy="893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72A01F-E6B6-4752-BB15-9CFF1195E965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C2C267-44F6-40E9-98A4-0172E141EC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352928" cy="13681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Отчет </a:t>
            </a:r>
            <a:r>
              <a:rPr lang="ru-RU" sz="2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о работе муниципального бюджетного дошкольного образовательного учреждения «Детский сад № 98 «Елочка» </a:t>
            </a:r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города </a:t>
            </a:r>
            <a:r>
              <a:rPr lang="ru-RU" sz="2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Чебоксары Чувашской Республики</a:t>
            </a:r>
            <a:br>
              <a:rPr lang="ru-RU" sz="2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lang="ru-RU" sz="2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в рамках реализации муниципального </a:t>
            </a:r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проекта</a:t>
            </a:r>
            <a:b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lang="ru-RU" sz="2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в </a:t>
            </a:r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2019 </a:t>
            </a:r>
            <a:r>
              <a:rPr lang="ru-RU" sz="2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cs typeface="Arial" pitchFamily="34" charset="0"/>
              </a:rPr>
              <a:t>году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77" y="2780928"/>
            <a:ext cx="7704856" cy="1752600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«Энциклопедия профессий: от А до Я» </a:t>
            </a:r>
            <a:endParaRPr lang="ru-RU" sz="5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941168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ts val="1000"/>
              </a:spcAft>
              <a:buClr>
                <a:srgbClr val="E66C7D"/>
              </a:buClr>
              <a:buSzPct val="95000"/>
            </a:pP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Подготовила </a:t>
            </a:r>
            <a:r>
              <a:rPr lang="ru-RU" altLang="ru-RU" dirty="0" err="1" smtClean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и.о.заведующего</a:t>
            </a:r>
            <a:endParaRPr lang="ru-RU" altLang="ru-RU" dirty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spcAft>
                <a:spcPts val="1000"/>
              </a:spcAft>
              <a:buClr>
                <a:srgbClr val="E66C7D"/>
              </a:buClr>
              <a:buSzPct val="95000"/>
            </a:pP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МБДОУ «Детский сад № 98» </a:t>
            </a:r>
            <a:endParaRPr lang="ru-RU" altLang="ru-RU" dirty="0" smtClean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spcAft>
                <a:spcPts val="1000"/>
              </a:spcAft>
              <a:buClr>
                <a:srgbClr val="E66C7D"/>
              </a:buClr>
              <a:buSzPct val="95000"/>
            </a:pPr>
            <a:r>
              <a:rPr lang="ru-RU" altLang="ru-RU" dirty="0" smtClean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Чебоксары</a:t>
            </a:r>
          </a:p>
          <a:p>
            <a:pPr algn="just">
              <a:spcBef>
                <a:spcPct val="20000"/>
              </a:spcBef>
              <a:spcAft>
                <a:spcPts val="1000"/>
              </a:spcAft>
              <a:buClr>
                <a:srgbClr val="E66C7D"/>
              </a:buClr>
              <a:buSzPct val="95000"/>
            </a:pP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Гритчина М.А.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851648" cy="1296144"/>
          </a:xfrm>
        </p:spPr>
        <p:txBody>
          <a:bodyPr/>
          <a:lstStyle/>
          <a:p>
            <a:pPr algn="ctr"/>
            <a:r>
              <a:rPr lang="ru-RU" altLang="ru-RU" sz="6000" dirty="0">
                <a:solidFill>
                  <a:srgbClr val="002060"/>
                </a:solidFill>
              </a:rPr>
              <a:t>Результативность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8359080" cy="4536504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У дошкольников сформировано общее представление о структуре трудового процесса, понимание взаимосвязи между компонентами трудовой деятельности – чувство уважения к людям разных профессий;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Активизирована познавательная деятельность дошкольников, интерес к профессиям взрослых – позиционирование себя в различных профессиях;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Разработаны и внедрены новые </a:t>
            </a:r>
            <a:r>
              <a:rPr lang="ru-RU" sz="2800" dirty="0" err="1" smtClean="0"/>
              <a:t>профориентационные</a:t>
            </a:r>
            <a:r>
              <a:rPr lang="ru-RU" sz="2800" dirty="0" smtClean="0"/>
              <a:t> технологии, нацеленные на раннюю профессионализацию детей;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Родители и социальные партнёры вовлечены в процесс разработки и проведения мероприятий по ранней профориентации.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295232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0137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332657"/>
          <a:ext cx="813467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093296"/>
            <a:ext cx="6400800" cy="5760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Цель проекта: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Организация ранней профориентации, направленной на развитие у детей дошкольного возраста позитивных установок и уважительного отношения к разным видам рабочих профессий, актуальных для города Чебоксары, формирование общих и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допрофессиональных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способностей</a:t>
            </a:r>
            <a:r>
              <a:rPr lang="ru-RU" sz="2200" dirty="0" smtClean="0"/>
              <a:t>.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2988046"/>
              </p:ext>
            </p:extLst>
          </p:nvPr>
        </p:nvGraphicFramePr>
        <p:xfrm>
          <a:off x="539552" y="2492896"/>
          <a:ext cx="82809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D658F"/>
            </a:gs>
            <a:gs pos="10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работы с детьми: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892480" cy="5472608"/>
          </a:xfrm>
        </p:spPr>
        <p:txBody>
          <a:bodyPr anchor="ctr">
            <a:noAutofit/>
          </a:bodyPr>
          <a:lstStyle/>
          <a:p>
            <a:pPr algn="l"/>
            <a:r>
              <a:rPr lang="ru-RU" sz="2000" b="1" u="sng" dirty="0" smtClean="0">
                <a:solidFill>
                  <a:srgbClr val="FF0000"/>
                </a:solidFill>
                <a:latin typeface="Bookman Old Style" pitchFamily="18" charset="0"/>
              </a:rPr>
              <a:t>Чтение художественной литературы :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Дж.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Родари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«Какого цвета ремесла?»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А.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Шибарев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«Почтовый ящик»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Дж.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Родари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«Чем пахнут ремесла?».                              </a:t>
            </a:r>
            <a:r>
              <a:rPr lang="ru-RU" sz="2000" b="1" u="sng" dirty="0" smtClean="0">
                <a:solidFill>
                  <a:srgbClr val="FF0000"/>
                </a:solidFill>
                <a:latin typeface="Bookman Old Style" pitchFamily="18" charset="0"/>
              </a:rPr>
              <a:t>Беседы: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«Кто летает над землей»?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С людьми трудовых профессий.</a:t>
            </a:r>
          </a:p>
          <a:p>
            <a:pPr algn="r"/>
            <a:r>
              <a:rPr lang="ru-RU" sz="2000" u="sng" dirty="0" smtClean="0">
                <a:solidFill>
                  <a:schemeClr val="tx1"/>
                </a:solidFill>
                <a:latin typeface="Bookman Old Style" pitchFamily="18" charset="0"/>
              </a:rPr>
              <a:t>НОД 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«Кто так«Мама – самый близкий человек»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«Женские профессии»ой альпинист»?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«Кто шьет нам костюмы»?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«Способы передвижения Человека»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«Музыка на чувашской земле»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«Дети – цветы жизни» </a:t>
            </a:r>
          </a:p>
          <a:p>
            <a:pPr algn="l"/>
            <a:r>
              <a:rPr lang="ru-RU" sz="2000" b="1" u="sng" dirty="0" smtClean="0">
                <a:solidFill>
                  <a:srgbClr val="FF0000"/>
                </a:solidFill>
                <a:latin typeface="Bookman Old Style" pitchFamily="18" charset="0"/>
              </a:rPr>
              <a:t>Викторина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«Интерактивная прогулка по городу – что нового мы узнали»?</a:t>
            </a:r>
          </a:p>
          <a:p>
            <a:pPr algn="l"/>
            <a:r>
              <a:rPr lang="ru-RU" sz="2000" dirty="0" smtClean="0">
                <a:latin typeface="Bookman Old Style" pitchFamily="18" charset="0"/>
              </a:rPr>
              <a:t>Экскурсии  познавательного характера.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678560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effectLst/>
              </a:rPr>
              <a:t>Экскурсия в </a:t>
            </a:r>
            <a:r>
              <a:rPr lang="ru-RU" sz="4000" dirty="0" smtClean="0">
                <a:solidFill>
                  <a:srgbClr val="FFFF00"/>
                </a:solidFill>
                <a:effectLst/>
              </a:rPr>
              <a:t>библиотеку имени </a:t>
            </a:r>
            <a:br>
              <a:rPr lang="ru-RU" sz="4000" dirty="0" smtClean="0">
                <a:solidFill>
                  <a:srgbClr val="FFFF00"/>
                </a:solidFill>
                <a:effectLst/>
              </a:rPr>
            </a:br>
            <a:r>
              <a:rPr lang="ru-RU" sz="4000" dirty="0" smtClean="0">
                <a:solidFill>
                  <a:srgbClr val="FFFF00"/>
                </a:solidFill>
                <a:effectLst/>
              </a:rPr>
              <a:t>И.С. Тургенева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581128"/>
            <a:ext cx="3312368" cy="1800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Знакомство с профессией «библиотекарь»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89115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74576"/>
            <a:ext cx="4211307" cy="3158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640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67267"/>
            <a:ext cx="4038600" cy="1897637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effectLst/>
              </a:rPr>
              <a:t>Экскурсия на швейную </a:t>
            </a:r>
            <a:r>
              <a:rPr lang="ru-RU" sz="4000" dirty="0" smtClean="0">
                <a:solidFill>
                  <a:srgbClr val="FFFF00"/>
                </a:solidFill>
                <a:effectLst/>
              </a:rPr>
              <a:t>фабрику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«</a:t>
            </a:r>
            <a:r>
              <a:rPr lang="en-US" sz="4000" dirty="0">
                <a:solidFill>
                  <a:srgbClr val="FFFF00"/>
                </a:solidFill>
                <a:effectLst/>
              </a:rPr>
              <a:t>KAYSAROW»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5" y="3491136"/>
            <a:ext cx="3816424" cy="2862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16" y="3501008"/>
            <a:ext cx="3803261" cy="2852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65" y="332656"/>
            <a:ext cx="3744416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130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3104" y="404664"/>
            <a:ext cx="411060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/>
              </a:rPr>
              <a:t>Экскурсия</a:t>
            </a:r>
            <a:r>
              <a:rPr lang="ru-RU" sz="4000" dirty="0" smtClean="0">
                <a:solidFill>
                  <a:srgbClr val="FFFF00"/>
                </a:solidFill>
              </a:rPr>
              <a:t> в кадетскую школу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917" y="4599096"/>
            <a:ext cx="3888432" cy="2232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Знакомство с профессией «учитель» 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65" y="3481556"/>
            <a:ext cx="4314547" cy="3235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1" y="1190631"/>
            <a:ext cx="43204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393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9"/>
            <a:ext cx="4608512" cy="249219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Знакомство с профессией пожарного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dou98elochka.ucoz.ru/_nw/5/84612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84274"/>
            <a:ext cx="4231635" cy="317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98elochka.ucoz.ru/_nw/5/77988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93" y="601005"/>
            <a:ext cx="4111025" cy="3083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98elochka.ucoz.ru/_nw/5/439584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123"/>
            <a:ext cx="4896764" cy="3672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5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3881851" cy="29969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/>
              </a:rPr>
              <a:t>Экскурсия в музей </a:t>
            </a:r>
            <a:r>
              <a:rPr lang="ru-RU" sz="4000" dirty="0">
                <a:solidFill>
                  <a:srgbClr val="FFFF00"/>
                </a:solidFill>
                <a:effectLst/>
              </a:rPr>
              <a:t>истории ГАИ-ГИБДД </a:t>
            </a:r>
            <a:r>
              <a:rPr lang="ru-RU" sz="4000" dirty="0" smtClean="0">
                <a:solidFill>
                  <a:srgbClr val="FFFF00"/>
                </a:solidFill>
                <a:effectLst/>
              </a:rPr>
              <a:t>Чувашии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7174"/>
            <a:ext cx="4241891" cy="318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7174"/>
            <a:ext cx="4241648" cy="3181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76" y="71462"/>
            <a:ext cx="4092675" cy="306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9823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379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Constantia</vt:lpstr>
      <vt:lpstr>Times New Roman</vt:lpstr>
      <vt:lpstr>Wingdings</vt:lpstr>
      <vt:lpstr>Wingdings 2</vt:lpstr>
      <vt:lpstr>Поток</vt:lpstr>
      <vt:lpstr>Отчет о работе муниципального бюджетного дошкольного образовательного учреждения «Детский сад № 98 «Елочка»  города Чебоксары Чувашской Республики в рамках реализации муниципального проекта  в 2019 году </vt:lpstr>
      <vt:lpstr>Презентация PowerPoint</vt:lpstr>
      <vt:lpstr>Цель проекта: Организация ранней профориентации, направленной на развитие у детей дошкольного возраста позитивных установок и уважительного отношения к разным видам рабочих профессий, актуальных для города Чебоксары, формирование общих и допрофессиональных способностей.</vt:lpstr>
      <vt:lpstr>Формы работы с детьми:</vt:lpstr>
      <vt:lpstr>Экскурсия в библиотеку имени  И.С. Тургенева</vt:lpstr>
      <vt:lpstr>Экскурсия на швейную фабрику «KAYSAROW»</vt:lpstr>
      <vt:lpstr>Экскурсия в кадетскую школу</vt:lpstr>
      <vt:lpstr>Знакомство с профессией пожарного</vt:lpstr>
      <vt:lpstr>Экскурсия в музей истории ГАИ-ГИБДД Чувашии</vt:lpstr>
      <vt:lpstr>Результативность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проект</dc:title>
  <dc:creator>Ёлочка</dc:creator>
  <cp:lastModifiedBy>нина</cp:lastModifiedBy>
  <cp:revision>24</cp:revision>
  <dcterms:created xsi:type="dcterms:W3CDTF">2018-12-18T16:12:08Z</dcterms:created>
  <dcterms:modified xsi:type="dcterms:W3CDTF">2019-06-20T14:30:15Z</dcterms:modified>
</cp:coreProperties>
</file>